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51.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2.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media/image156.jpg" ContentType="image/jpeg"/>
  <Override PartName="/ppt/notesSlides/notesSlide108.xml" ContentType="application/vnd.openxmlformats-officedocument.presentationml.notesSlide+xml"/>
  <Override PartName="/ppt/media/image157.jpg" ContentType="image/jpeg"/>
  <Override PartName="/ppt/tags/tag55.xml" ContentType="application/vnd.openxmlformats-officedocument.presentationml.tags+xml"/>
  <Override PartName="/ppt/notesSlides/notesSlide109.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tags/tag59.xml" ContentType="application/vnd.openxmlformats-officedocument.presentationml.tags+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 id="2147483750" r:id="rId8"/>
  </p:sldMasterIdLst>
  <p:notesMasterIdLst>
    <p:notesMasterId r:id="rId154"/>
  </p:notesMasterIdLst>
  <p:sldIdLst>
    <p:sldId id="2076138295" r:id="rId9"/>
    <p:sldId id="2076138301" r:id="rId10"/>
    <p:sldId id="2076138446" r:id="rId11"/>
    <p:sldId id="2076138466" r:id="rId12"/>
    <p:sldId id="2076138467" r:id="rId13"/>
    <p:sldId id="2076138478" r:id="rId14"/>
    <p:sldId id="2076138479" r:id="rId15"/>
    <p:sldId id="2076138480" r:id="rId16"/>
    <p:sldId id="2076137545" r:id="rId17"/>
    <p:sldId id="2076138333" r:id="rId18"/>
    <p:sldId id="2076138508" r:id="rId19"/>
    <p:sldId id="2076138325" r:id="rId20"/>
    <p:sldId id="2076138558" r:id="rId21"/>
    <p:sldId id="2076138559" r:id="rId22"/>
    <p:sldId id="2076138557" r:id="rId23"/>
    <p:sldId id="1841" r:id="rId24"/>
    <p:sldId id="2076137318" r:id="rId25"/>
    <p:sldId id="2076138579" r:id="rId26"/>
    <p:sldId id="2076138578" r:id="rId27"/>
    <p:sldId id="2076138576" r:id="rId28"/>
    <p:sldId id="2076138577" r:id="rId29"/>
    <p:sldId id="2076138392" r:id="rId30"/>
    <p:sldId id="2076138393" r:id="rId31"/>
    <p:sldId id="2076137543" r:id="rId32"/>
    <p:sldId id="2076138397" r:id="rId33"/>
    <p:sldId id="2076138396" r:id="rId34"/>
    <p:sldId id="2076137544" r:id="rId35"/>
    <p:sldId id="2076138399" r:id="rId36"/>
    <p:sldId id="2076138382" r:id="rId37"/>
    <p:sldId id="2076138383" r:id="rId38"/>
    <p:sldId id="2076138384" r:id="rId39"/>
    <p:sldId id="2076138568" r:id="rId40"/>
    <p:sldId id="2076138560" r:id="rId41"/>
    <p:sldId id="2076138584" r:id="rId42"/>
    <p:sldId id="2076138486" r:id="rId43"/>
    <p:sldId id="2076138487" r:id="rId44"/>
    <p:sldId id="2076138488" r:id="rId45"/>
    <p:sldId id="2076138489" r:id="rId46"/>
    <p:sldId id="2076138491" r:id="rId47"/>
    <p:sldId id="2076138490" r:id="rId48"/>
    <p:sldId id="2076138468" r:id="rId49"/>
    <p:sldId id="2076138469" r:id="rId50"/>
    <p:sldId id="2076138470" r:id="rId51"/>
    <p:sldId id="2076138326" r:id="rId52"/>
    <p:sldId id="10052" r:id="rId53"/>
    <p:sldId id="2076138460" r:id="rId54"/>
    <p:sldId id="2076138374" r:id="rId55"/>
    <p:sldId id="2076138375" r:id="rId56"/>
    <p:sldId id="2076138376" r:id="rId57"/>
    <p:sldId id="2076138443" r:id="rId58"/>
    <p:sldId id="2076138444" r:id="rId59"/>
    <p:sldId id="2076138445" r:id="rId60"/>
    <p:sldId id="2076138566" r:id="rId61"/>
    <p:sldId id="2076137574" r:id="rId62"/>
    <p:sldId id="282" r:id="rId63"/>
    <p:sldId id="2076137575" r:id="rId64"/>
    <p:sldId id="2076137582" r:id="rId65"/>
    <p:sldId id="2076137583" r:id="rId66"/>
    <p:sldId id="2076138567" r:id="rId67"/>
    <p:sldId id="2076138481" r:id="rId68"/>
    <p:sldId id="1370" r:id="rId69"/>
    <p:sldId id="2076138482" r:id="rId70"/>
    <p:sldId id="2076138328" r:id="rId71"/>
    <p:sldId id="2076137739" r:id="rId72"/>
    <p:sldId id="2076138331" r:id="rId73"/>
    <p:sldId id="2076138359" r:id="rId74"/>
    <p:sldId id="2076138518" r:id="rId75"/>
    <p:sldId id="2076138519" r:id="rId76"/>
    <p:sldId id="2076138520" r:id="rId77"/>
    <p:sldId id="2076138521" r:id="rId78"/>
    <p:sldId id="2076138522" r:id="rId79"/>
    <p:sldId id="2076138517" r:id="rId80"/>
    <p:sldId id="2076138523" r:id="rId81"/>
    <p:sldId id="2076138307" r:id="rId82"/>
    <p:sldId id="2076138526" r:id="rId83"/>
    <p:sldId id="2076138525" r:id="rId84"/>
    <p:sldId id="2076138532" r:id="rId85"/>
    <p:sldId id="2076138527" r:id="rId86"/>
    <p:sldId id="2076138534" r:id="rId87"/>
    <p:sldId id="2076138533" r:id="rId88"/>
    <p:sldId id="2076138529" r:id="rId89"/>
    <p:sldId id="2076138531" r:id="rId90"/>
    <p:sldId id="2076138528" r:id="rId91"/>
    <p:sldId id="2076138530" r:id="rId92"/>
    <p:sldId id="2076138535" r:id="rId93"/>
    <p:sldId id="2076138310" r:id="rId94"/>
    <p:sldId id="2076138308" r:id="rId95"/>
    <p:sldId id="2076138494" r:id="rId96"/>
    <p:sldId id="2076138500" r:id="rId97"/>
    <p:sldId id="2076138495" r:id="rId98"/>
    <p:sldId id="2076138496" r:id="rId99"/>
    <p:sldId id="2076138497" r:id="rId100"/>
    <p:sldId id="2076138498" r:id="rId101"/>
    <p:sldId id="2076138499" r:id="rId102"/>
    <p:sldId id="2076138483" r:id="rId103"/>
    <p:sldId id="1387" r:id="rId104"/>
    <p:sldId id="2076138463" r:id="rId105"/>
    <p:sldId id="2076138447" r:id="rId106"/>
    <p:sldId id="2076138448" r:id="rId107"/>
    <p:sldId id="2076138569" r:id="rId108"/>
    <p:sldId id="2076138585" r:id="rId109"/>
    <p:sldId id="2076138570" r:id="rId110"/>
    <p:sldId id="2076138571" r:id="rId111"/>
    <p:sldId id="2076138572" r:id="rId112"/>
    <p:sldId id="2076138573" r:id="rId113"/>
    <p:sldId id="2076138574" r:id="rId114"/>
    <p:sldId id="2076138575" r:id="rId115"/>
    <p:sldId id="2076138484" r:id="rId116"/>
    <p:sldId id="2076138485" r:id="rId117"/>
    <p:sldId id="2076138314" r:id="rId118"/>
    <p:sldId id="2076138315" r:id="rId119"/>
    <p:sldId id="2076138507" r:id="rId120"/>
    <p:sldId id="2076138501" r:id="rId121"/>
    <p:sldId id="2076138506" r:id="rId122"/>
    <p:sldId id="2076138502" r:id="rId123"/>
    <p:sldId id="2076138503" r:id="rId124"/>
    <p:sldId id="2076138504" r:id="rId125"/>
    <p:sldId id="2076138505" r:id="rId126"/>
    <p:sldId id="2076138473" r:id="rId127"/>
    <p:sldId id="2076138316" r:id="rId128"/>
    <p:sldId id="2076138317" r:id="rId129"/>
    <p:sldId id="2076138511" r:id="rId130"/>
    <p:sldId id="2076138510" r:id="rId131"/>
    <p:sldId id="2076138509" r:id="rId132"/>
    <p:sldId id="2076138512" r:id="rId133"/>
    <p:sldId id="2076138582" r:id="rId134"/>
    <p:sldId id="2076138513" r:id="rId135"/>
    <p:sldId id="2076138514" r:id="rId136"/>
    <p:sldId id="2076138524" r:id="rId137"/>
    <p:sldId id="2076138318" r:id="rId138"/>
    <p:sldId id="2076138319" r:id="rId139"/>
    <p:sldId id="2076138515" r:id="rId140"/>
    <p:sldId id="2076138377" r:id="rId141"/>
    <p:sldId id="2076138450" r:id="rId142"/>
    <p:sldId id="2076138561" r:id="rId143"/>
    <p:sldId id="1385" r:id="rId144"/>
    <p:sldId id="2076138465" r:id="rId145"/>
    <p:sldId id="2076138305" r:id="rId146"/>
    <p:sldId id="2076138580" r:id="rId147"/>
    <p:sldId id="2076138581" r:id="rId148"/>
    <p:sldId id="2076138208" r:id="rId149"/>
    <p:sldId id="2076138271" r:id="rId150"/>
    <p:sldId id="2076138225" r:id="rId151"/>
    <p:sldId id="2076138270" r:id="rId152"/>
    <p:sldId id="2076138226"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446"/>
          </p14:sldIdLst>
        </p14:section>
        <p14:section name="Azure Security Center" id="{3A50B912-06AB-4B4F-8DBD-FA484974B469}">
          <p14:sldIdLst>
            <p14:sldId id="2076138466"/>
            <p14:sldId id="2076138467"/>
            <p14:sldId id="2076138478"/>
            <p14:sldId id="2076138479"/>
            <p14:sldId id="2076138480"/>
            <p14:sldId id="2076137545"/>
            <p14:sldId id="2076138333"/>
            <p14:sldId id="2076138508"/>
          </p14:sldIdLst>
        </p14:section>
        <p14:section name="Azure Defender" id="{50E05ECA-BDEA-44BA-B82A-2A844AB9DC7C}">
          <p14:sldIdLst>
            <p14:sldId id="2076138325"/>
            <p14:sldId id="2076138558"/>
            <p14:sldId id="2076138559"/>
            <p14:sldId id="2076138557"/>
            <p14:sldId id="1841"/>
            <p14:sldId id="2076137318"/>
            <p14:sldId id="2076138579"/>
            <p14:sldId id="2076138578"/>
          </p14:sldIdLst>
        </p14:section>
        <p14:section name="Break" id="{BDFBF1C4-34E0-4C50-BAEB-E366DB8A2586}">
          <p14:sldIdLst>
            <p14:sldId id="2076138576"/>
            <p14:sldId id="2076138577"/>
          </p14:sldIdLst>
        </p14:section>
        <p14:section name="Azure Arc" id="{A10F9C03-D74B-41D1-AB49-7A5878687D87}">
          <p14:sldIdLst>
            <p14:sldId id="2076138392"/>
            <p14:sldId id="2076138393"/>
            <p14:sldId id="2076137543"/>
            <p14:sldId id="2076138397"/>
            <p14:sldId id="2076138396"/>
            <p14:sldId id="2076137544"/>
            <p14:sldId id="2076138399"/>
          </p14:sldIdLst>
        </p14:section>
        <p14:section name="Azure Lighthouse" id="{681FC1F4-E34D-473B-8723-21FDB4E3E771}">
          <p14:sldIdLst>
            <p14:sldId id="2076138382"/>
            <p14:sldId id="2076138383"/>
            <p14:sldId id="2076138384"/>
          </p14:sldIdLst>
        </p14:section>
        <p14:section name="Azure Purview" id="{DEEB3752-AC7C-4F80-96BB-2578F0E31994}">
          <p14:sldIdLst>
            <p14:sldId id="2076138568"/>
            <p14:sldId id="2076138560"/>
            <p14:sldId id="2076138584"/>
          </p14:sldIdLst>
        </p14:section>
        <p14:section name="Azure Policy" id="{DADB4019-4B71-40C3-A139-A88D6E81E1C1}">
          <p14:sldIdLst>
            <p14:sldId id="2076138486"/>
            <p14:sldId id="2076138487"/>
            <p14:sldId id="2076138488"/>
            <p14:sldId id="2076138489"/>
            <p14:sldId id="2076138491"/>
            <p14:sldId id="2076138490"/>
          </p14:sldIdLst>
        </p14:section>
        <p14:section name="Recommendations" id="{777EE732-F3BE-45A2-A74C-BAB111D90D41}">
          <p14:sldIdLst>
            <p14:sldId id="2076138468"/>
            <p14:sldId id="2076138469"/>
            <p14:sldId id="2076138470"/>
          </p14:sldIdLst>
        </p14:section>
        <p14:section name="Microsoft 365 Defender" id="{B12E073A-45B8-40E8-A502-41D1DFEDCFE5}">
          <p14:sldIdLst>
            <p14:sldId id="2076138326"/>
            <p14:sldId id="10052"/>
            <p14:sldId id="2076138460"/>
            <p14:sldId id="2076138374"/>
            <p14:sldId id="2076138375"/>
            <p14:sldId id="2076138376"/>
            <p14:sldId id="2076138443"/>
            <p14:sldId id="2076138444"/>
            <p14:sldId id="2076138445"/>
          </p14:sldIdLst>
        </p14:section>
        <p14:section name="Azure Identity" id="{B94C5CF5-3B73-41CD-9BA8-AF9F105D0A3C}">
          <p14:sldIdLst>
            <p14:sldId id="2076138566"/>
            <p14:sldId id="2076137574"/>
            <p14:sldId id="282"/>
            <p14:sldId id="2076137575"/>
            <p14:sldId id="2076137582"/>
            <p14:sldId id="2076137583"/>
            <p14:sldId id="2076138567"/>
            <p14:sldId id="2076138481"/>
          </p14:sldIdLst>
        </p14:section>
        <p14:section name="Azure Defender - Part I" id="{3A360AFD-398B-4137-9463-A1369FC75A5C}">
          <p14:sldIdLst>
            <p14:sldId id="1370"/>
            <p14:sldId id="2076138482"/>
          </p14:sldIdLst>
        </p14:section>
        <p14:section name="VM Vulnerability Assessments" id="{A855E186-75BA-4751-9A3E-28F12704E046}">
          <p14:sldIdLst>
            <p14:sldId id="2076138328"/>
            <p14:sldId id="2076137739"/>
            <p14:sldId id="2076138331"/>
            <p14:sldId id="2076138359"/>
            <p14:sldId id="2076138518"/>
            <p14:sldId id="2076138519"/>
            <p14:sldId id="2076138520"/>
            <p14:sldId id="2076138521"/>
            <p14:sldId id="2076138522"/>
            <p14:sldId id="2076138517"/>
          </p14:sldIdLst>
        </p14:section>
        <p14:section name="SQL Vulnerability Assessments" id="{7E4630E3-88E0-4E0B-BBF3-486E0942827C}">
          <p14:sldIdLst>
            <p14:sldId id="2076138523"/>
            <p14:sldId id="2076138307"/>
            <p14:sldId id="2076138526"/>
            <p14:sldId id="2076138525"/>
            <p14:sldId id="2076138532"/>
            <p14:sldId id="2076138527"/>
            <p14:sldId id="2076138534"/>
            <p14:sldId id="2076138533"/>
            <p14:sldId id="2076138529"/>
            <p14:sldId id="2076138531"/>
            <p14:sldId id="2076138528"/>
            <p14:sldId id="2076138530"/>
            <p14:sldId id="2076138535"/>
          </p14:sldIdLst>
        </p14:section>
        <p14:section name="File Integrity" id="{AA6830BC-212D-4371-91B3-A95D575E2B2C}">
          <p14:sldIdLst>
            <p14:sldId id="2076138310"/>
            <p14:sldId id="2076138308"/>
            <p14:sldId id="2076138494"/>
            <p14:sldId id="2076138500"/>
            <p14:sldId id="2076138495"/>
            <p14:sldId id="2076138496"/>
            <p14:sldId id="2076138497"/>
            <p14:sldId id="2076138498"/>
            <p14:sldId id="2076138499"/>
            <p14:sldId id="2076138483"/>
          </p14:sldIdLst>
        </p14:section>
        <p14:section name="Break" id="{1D799A26-7069-4676-AE33-C0232E504F89}">
          <p14:sldIdLst>
            <p14:sldId id="1387"/>
            <p14:sldId id="2076138463"/>
          </p14:sldIdLst>
        </p14:section>
        <p14:section name="Activity 1 : Azure Defender" id="{0C8243A7-7597-438B-A7C5-38179334D1DE}">
          <p14:sldIdLst>
            <p14:sldId id="2076138447"/>
            <p14:sldId id="2076138448"/>
          </p14:sldIdLst>
        </p14:section>
        <p14:section name="Labs" id="{30EC9674-8980-4B17-AB31-E18DB90318AB}">
          <p14:sldIdLst>
            <p14:sldId id="2076138569"/>
            <p14:sldId id="2076138585"/>
            <p14:sldId id="2076138570"/>
            <p14:sldId id="2076138571"/>
            <p14:sldId id="2076138572"/>
            <p14:sldId id="2076138573"/>
            <p14:sldId id="2076138574"/>
            <p14:sldId id="2076138575"/>
          </p14:sldIdLst>
        </p14:section>
        <p14:section name="Long Break" id="{9DE075DF-F34C-4FD2-BCCF-26849B078E51}">
          <p14:sldIdLst>
            <p14:sldId id="2076138484"/>
            <p14:sldId id="2076138485"/>
          </p14:sldIdLst>
        </p14:section>
        <p14:section name="Adaptive Application Control" id="{67328F98-2A1E-4A49-BC1B-A6E3D4033CC0}">
          <p14:sldIdLst>
            <p14:sldId id="2076138314"/>
            <p14:sldId id="2076138315"/>
            <p14:sldId id="2076138507"/>
            <p14:sldId id="2076138501"/>
            <p14:sldId id="2076138506"/>
            <p14:sldId id="2076138502"/>
            <p14:sldId id="2076138503"/>
            <p14:sldId id="2076138504"/>
            <p14:sldId id="2076138505"/>
            <p14:sldId id="2076138473"/>
          </p14:sldIdLst>
        </p14:section>
        <p14:section name="JIT VM Access" id="{A64FD405-A39C-4FD5-A1A9-3D9B2DADA211}">
          <p14:sldIdLst>
            <p14:sldId id="2076138316"/>
            <p14:sldId id="2076138317"/>
            <p14:sldId id="2076138511"/>
            <p14:sldId id="2076138510"/>
            <p14:sldId id="2076138509"/>
            <p14:sldId id="2076138512"/>
            <p14:sldId id="2076138582"/>
          </p14:sldIdLst>
        </p14:section>
        <p14:section name="Azure Bastion" id="{93B851F1-4315-4054-BF9D-10F68F162236}">
          <p14:sldIdLst>
            <p14:sldId id="2076138513"/>
            <p14:sldId id="2076138514"/>
            <p14:sldId id="2076138524"/>
          </p14:sldIdLst>
        </p14:section>
        <p14:section name="Adaptive Network Hardening" id="{688EE4A2-8932-43DC-A67F-C19015162B5D}">
          <p14:sldIdLst>
            <p14:sldId id="2076138318"/>
            <p14:sldId id="2076138319"/>
            <p14:sldId id="2076138515"/>
          </p14:sldIdLst>
        </p14:section>
        <p14:section name="Case Studies" id="{2415D078-5A96-402F-B2A9-35E19BB6A187}">
          <p14:sldIdLst>
            <p14:sldId id="2076138377"/>
            <p14:sldId id="2076138450"/>
            <p14:sldId id="2076138561"/>
          </p14:sldIdLst>
        </p14:section>
        <p14:section name="Activity 2 : Azure Defender Discussion" id="{BB4ABBD6-DACC-47C5-830A-10ACC347A35B}">
          <p14:sldIdLst>
            <p14:sldId id="1385"/>
            <p14:sldId id="2076138465"/>
          </p14:sldIdLst>
        </p14:section>
        <p14:section name="Labs" id="{7E0EDBE3-F285-42E7-9435-EE5D15EBBED9}">
          <p14:sldIdLst>
            <p14:sldId id="2076138305"/>
            <p14:sldId id="2076138580"/>
            <p14:sldId id="2076138581"/>
          </p14:sldIdLst>
        </p14:section>
        <p14:section name="Q + A" id="{C220CE7B-E5E2-4C8F-ABA7-DC94A75CF4A8}">
          <p14:sldIdLst>
            <p14:sldId id="2076138208"/>
            <p14:sldId id="2076138271"/>
          </p14:sldIdLst>
        </p14:section>
        <p14:section name="Closing" id="{D753D875-97AF-4773-AB9F-D70879D4D93B}">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D2D2D2"/>
    <a:srgbClr val="B4A0FF"/>
    <a:srgbClr val="31313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80910" autoAdjust="0"/>
  </p:normalViewPr>
  <p:slideViewPr>
    <p:cSldViewPr snapToGrid="0">
      <p:cViewPr varScale="1">
        <p:scale>
          <a:sx n="128" d="100"/>
          <a:sy n="128" d="100"/>
        </p:scale>
        <p:origin x="60" y="80"/>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notesMaster" Target="notesMasters/notesMaster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presProps" Target="presProps.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slide" Target="slides/slide14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theme" Target="theme/theme1.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top-scoring-industry-tests?view=o365-worldwide"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3:20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2070767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the VM must have a network security group assigned.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5044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3:21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4767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25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This figure shows the architecture of an Azure Bastion deployment. In this diagram:</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Bastion host is deployed in the virtual network that contains the </a:t>
            </a:r>
            <a:r>
              <a:rPr lang="en-US" b="0" i="0" dirty="0" err="1">
                <a:solidFill>
                  <a:srgbClr val="171717"/>
                </a:solidFill>
                <a:effectLst/>
                <a:latin typeface="Segoe UI" panose="020B0502040204020203" pitchFamily="34" charset="0"/>
              </a:rPr>
              <a:t>AzureBastionSubnet</a:t>
            </a:r>
            <a:r>
              <a:rPr lang="en-US" b="0" i="0" dirty="0">
                <a:solidFill>
                  <a:srgbClr val="171717"/>
                </a:solidFill>
                <a:effectLst/>
                <a:latin typeface="Segoe UI" panose="020B0502040204020203" pitchFamily="34" charset="0"/>
              </a:rPr>
              <a:t> subnet that has a minimum /27 prefix.</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connects to the Azure portal using any HTML5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selects the virtual machine to connect to.</a:t>
            </a:r>
          </a:p>
          <a:p>
            <a:pPr algn="l">
              <a:buFont typeface="Arial" panose="020B0604020202020204" pitchFamily="34" charset="0"/>
              <a:buChar char="•"/>
            </a:pPr>
            <a:r>
              <a:rPr lang="en-US" b="0" i="0" dirty="0">
                <a:solidFill>
                  <a:srgbClr val="171717"/>
                </a:solidFill>
                <a:effectLst/>
                <a:latin typeface="Segoe UI" panose="020B0502040204020203" pitchFamily="34" charset="0"/>
              </a:rPr>
              <a:t>With a single click, the RDP/SSH session opens in the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No public IP is required on the Azure VM.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7478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3:21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875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5573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8071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4498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0376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9026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35034373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3:21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42862340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 Update the code / link</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9306092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170901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3:21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647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2693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964186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44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05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244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9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3:21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855273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https://docs.microsoft.com/en-us/azure/purview/tutorial-msi-configuration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514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https://docs.microsoft.com/en-us/azure/architecture/reference-architectures/data/profisee-master-data-management-purview</a:t>
            </a:r>
          </a:p>
          <a:p>
            <a:endParaRPr lang="en-US" dirty="0"/>
          </a:p>
          <a:p>
            <a:r>
              <a:rPr lang="en-US" b="1" dirty="0"/>
              <a:t>Azure Purview</a:t>
            </a:r>
            <a:r>
              <a:rPr lang="en-US" dirty="0"/>
              <a:t> catalogs all the data sources and identifies any sensitive information, as well as lineage. It gives the data architect a place to consider the appropriate data standards that should be imposed on all data. Purview's focus is on governance to find, classify, and define policies and standards. Enforcing policies and standards and remediating deficient data falls to technologies like master data management (MDM).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550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3:21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15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955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50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028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074475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a:p>
            <a:r>
              <a:rPr lang="en-US" dirty="0">
                <a:hlinkClick r:id="rId4"/>
              </a:rPr>
              <a:t>Top scoring in industry tests - Microsoft 365 Defender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2136049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786332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8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55576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488839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35556321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4042952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967327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7183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3:21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3:21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54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a:p>
            <a:endParaRPr lang="en-US" dirty="0"/>
          </a:p>
          <a:p>
            <a:r>
              <a:rPr lang="en-US" dirty="0"/>
              <a:t>https://docs.microsoft.com/en-us/azure/security-center/deploy-vulnerability-assessment-byol-vm</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243521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0849124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517579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489029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16820011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2438777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41501939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534803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42736742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685010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7581552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250034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1336055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9506104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405081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https://docs.microsoft.com/en-us/azure/azure-sql/database/sql-database-vulnerability-assessment-rules-changelog</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779318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https://docs.microsoft.com/en-us/azure/azure-sql/database/sql-database-vulnerability-assessment-storage</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8029230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https://www.microsoft.com/security/blog/2019/11/06/microsoft-cloud-security-solutions-provide-comprehensive-cross-cloud-protection/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60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1319090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5804253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1727764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9391930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23495242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41065234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3420469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594014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2155890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33822884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24617608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25641861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9688591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3:21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478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236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6153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5061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8982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467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7414214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623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4731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4420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12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3:21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975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3330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745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1858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8613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4540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Tuesday, November 9,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5947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Tuesday, November 9,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954055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Tuesday, November 9,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942637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Tuesday, November 9,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089883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Tuesday, November 9,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892961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Tuesday, November 9,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202038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Tuesday, November 9,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96412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Tuesday, November 9,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192588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Tuesday, November 9,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715299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Tuesday, November 9,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76297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Tuesday, November 9,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6528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09769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227090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60014" y="1722183"/>
            <a:ext cx="1344295" cy="764540"/>
          </a:xfrm>
          <a:custGeom>
            <a:avLst/>
            <a:gdLst/>
            <a:ahLst/>
            <a:cxnLst/>
            <a:rect l="l" t="t" r="r" b="b"/>
            <a:pathLst>
              <a:path w="1344295" h="764539">
                <a:moveTo>
                  <a:pt x="224782" y="285132"/>
                </a:moveTo>
                <a:lnTo>
                  <a:pt x="174039" y="293907"/>
                </a:lnTo>
                <a:lnTo>
                  <a:pt x="126511" y="313242"/>
                </a:lnTo>
                <a:lnTo>
                  <a:pt x="83804" y="342297"/>
                </a:lnTo>
                <a:lnTo>
                  <a:pt x="47526" y="380228"/>
                </a:lnTo>
                <a:lnTo>
                  <a:pt x="21148" y="425659"/>
                </a:lnTo>
                <a:lnTo>
                  <a:pt x="5255" y="474686"/>
                </a:lnTo>
                <a:lnTo>
                  <a:pt x="0" y="525550"/>
                </a:lnTo>
                <a:lnTo>
                  <a:pt x="5536" y="576491"/>
                </a:lnTo>
                <a:lnTo>
                  <a:pt x="22016" y="625748"/>
                </a:lnTo>
                <a:lnTo>
                  <a:pt x="49683" y="670159"/>
                </a:lnTo>
                <a:lnTo>
                  <a:pt x="85692" y="707070"/>
                </a:lnTo>
                <a:lnTo>
                  <a:pt x="128437" y="735486"/>
                </a:lnTo>
                <a:lnTo>
                  <a:pt x="176310" y="754414"/>
                </a:lnTo>
                <a:lnTo>
                  <a:pt x="227704" y="762857"/>
                </a:lnTo>
                <a:lnTo>
                  <a:pt x="227704" y="764451"/>
                </a:lnTo>
                <a:lnTo>
                  <a:pt x="1152510" y="764451"/>
                </a:lnTo>
                <a:lnTo>
                  <a:pt x="1196235" y="759376"/>
                </a:lnTo>
                <a:lnTo>
                  <a:pt x="1236449" y="744929"/>
                </a:lnTo>
                <a:lnTo>
                  <a:pt x="1271978" y="722284"/>
                </a:lnTo>
                <a:lnTo>
                  <a:pt x="1301653" y="692611"/>
                </a:lnTo>
                <a:lnTo>
                  <a:pt x="1324299" y="657081"/>
                </a:lnTo>
                <a:lnTo>
                  <a:pt x="1338747" y="616866"/>
                </a:lnTo>
                <a:lnTo>
                  <a:pt x="1343823" y="573137"/>
                </a:lnTo>
                <a:lnTo>
                  <a:pt x="1338835" y="529319"/>
                </a:lnTo>
                <a:lnTo>
                  <a:pt x="1324615" y="488876"/>
                </a:lnTo>
                <a:lnTo>
                  <a:pt x="1302280" y="453035"/>
                </a:lnTo>
                <a:lnTo>
                  <a:pt x="1272945" y="423023"/>
                </a:lnTo>
                <a:lnTo>
                  <a:pt x="1237727" y="400066"/>
                </a:lnTo>
                <a:lnTo>
                  <a:pt x="1197741" y="385392"/>
                </a:lnTo>
                <a:lnTo>
                  <a:pt x="1154105" y="380228"/>
                </a:lnTo>
                <a:lnTo>
                  <a:pt x="1138160" y="380228"/>
                </a:lnTo>
                <a:lnTo>
                  <a:pt x="1133683" y="334287"/>
                </a:lnTo>
                <a:lnTo>
                  <a:pt x="1120710" y="290871"/>
                </a:lnTo>
                <a:lnTo>
                  <a:pt x="1119089" y="287759"/>
                </a:lnTo>
                <a:lnTo>
                  <a:pt x="277133" y="287759"/>
                </a:lnTo>
                <a:lnTo>
                  <a:pt x="224782" y="285132"/>
                </a:lnTo>
                <a:close/>
              </a:path>
              <a:path w="1344295" h="764539">
                <a:moveTo>
                  <a:pt x="545151" y="0"/>
                </a:moveTo>
                <a:lnTo>
                  <a:pt x="497173" y="7164"/>
                </a:lnTo>
                <a:lnTo>
                  <a:pt x="451095" y="22354"/>
                </a:lnTo>
                <a:lnTo>
                  <a:pt x="408978" y="44680"/>
                </a:lnTo>
                <a:lnTo>
                  <a:pt x="371495" y="73359"/>
                </a:lnTo>
                <a:lnTo>
                  <a:pt x="339318" y="107605"/>
                </a:lnTo>
                <a:lnTo>
                  <a:pt x="313121" y="146634"/>
                </a:lnTo>
                <a:lnTo>
                  <a:pt x="293576" y="189661"/>
                </a:lnTo>
                <a:lnTo>
                  <a:pt x="281356" y="235901"/>
                </a:lnTo>
                <a:lnTo>
                  <a:pt x="277133" y="284571"/>
                </a:lnTo>
                <a:lnTo>
                  <a:pt x="277133" y="287759"/>
                </a:lnTo>
                <a:lnTo>
                  <a:pt x="1119089" y="287759"/>
                </a:lnTo>
                <a:lnTo>
                  <a:pt x="1099930" y="250976"/>
                </a:lnTo>
                <a:lnTo>
                  <a:pt x="1072033" y="215595"/>
                </a:lnTo>
                <a:lnTo>
                  <a:pt x="1037707" y="185725"/>
                </a:lnTo>
                <a:lnTo>
                  <a:pt x="997538" y="162984"/>
                </a:lnTo>
                <a:lnTo>
                  <a:pt x="819261" y="155433"/>
                </a:lnTo>
                <a:lnTo>
                  <a:pt x="793257" y="113948"/>
                </a:lnTo>
                <a:lnTo>
                  <a:pt x="761311" y="78235"/>
                </a:lnTo>
                <a:lnTo>
                  <a:pt x="724357" y="48688"/>
                </a:lnTo>
                <a:lnTo>
                  <a:pt x="683330" y="25698"/>
                </a:lnTo>
                <a:lnTo>
                  <a:pt x="639164" y="9659"/>
                </a:lnTo>
                <a:lnTo>
                  <a:pt x="592793" y="962"/>
                </a:lnTo>
                <a:lnTo>
                  <a:pt x="545151" y="0"/>
                </a:lnTo>
                <a:close/>
              </a:path>
              <a:path w="1344295" h="764539">
                <a:moveTo>
                  <a:pt x="909471" y="142220"/>
                </a:moveTo>
                <a:lnTo>
                  <a:pt x="864022" y="144503"/>
                </a:lnTo>
                <a:lnTo>
                  <a:pt x="819261" y="155433"/>
                </a:lnTo>
                <a:lnTo>
                  <a:pt x="975148" y="155433"/>
                </a:lnTo>
                <a:lnTo>
                  <a:pt x="954385" y="148431"/>
                </a:lnTo>
                <a:lnTo>
                  <a:pt x="909471" y="142220"/>
                </a:lnTo>
                <a:close/>
              </a:path>
            </a:pathLst>
          </a:custGeom>
          <a:solidFill>
            <a:srgbClr val="0078D6"/>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908740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87053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23395E"/>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284605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87613968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8.xml"/><Relationship Id="rId7"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Tuesday, November 9,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7066604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9011" y="432561"/>
            <a:ext cx="11253977" cy="574040"/>
          </a:xfrm>
          <a:prstGeom prst="rect">
            <a:avLst/>
          </a:prstGeom>
        </p:spPr>
        <p:txBody>
          <a:bodyPr wrap="square" lIns="0" tIns="0" rIns="0" bIns="0">
            <a:spAutoFit/>
          </a:bodyPr>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a:xfrm>
            <a:off x="927074" y="1371091"/>
            <a:ext cx="10337850" cy="3646804"/>
          </a:xfrm>
          <a:prstGeom prst="rect">
            <a:avLst/>
          </a:prstGeom>
        </p:spPr>
        <p:txBody>
          <a:bodyPr wrap="square" lIns="0" tIns="0" rIns="0" bIns="0">
            <a:spAutoFit/>
          </a:bodyPr>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209029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Microsoft-Defender-for-Cloud" TargetMode="External"/><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68.xml"/><Relationship Id="rId5" Type="http://schemas.openxmlformats.org/officeDocument/2006/relationships/image" Target="../media/image128.png"/><Relationship Id="rId4" Type="http://schemas.openxmlformats.org/officeDocument/2006/relationships/image" Target="../media/image127.png"/></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1.xml"/><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8.xml"/></Relationships>
</file>

<file path=ppt/slides/_rels/slide1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image" Target="../media/image143.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svg"/><Relationship Id="rId2" Type="http://schemas.openxmlformats.org/officeDocument/2006/relationships/image" Target="../media/image132.png"/><Relationship Id="rId1" Type="http://schemas.openxmlformats.org/officeDocument/2006/relationships/slideLayout" Target="../slideLayouts/slideLayout48.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45.png"/><Relationship Id="rId10" Type="http://schemas.openxmlformats.org/officeDocument/2006/relationships/image" Target="../media/image140.sv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3.xml"/><Relationship Id="rId1" Type="http://schemas.openxmlformats.org/officeDocument/2006/relationships/slideLayout" Target="../slideLayouts/slideLayout67.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0.xml"/><Relationship Id="rId1" Type="http://schemas.openxmlformats.org/officeDocument/2006/relationships/slideLayout" Target="../slideLayouts/slideLayout67.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7.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6.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10.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1.xml"/><Relationship Id="rId1" Type="http://schemas.openxmlformats.org/officeDocument/2006/relationships/slideLayout" Target="../slideLayouts/slideLayout36.xml"/><Relationship Id="rId4" Type="http://schemas.openxmlformats.org/officeDocument/2006/relationships/image" Target="../media/image15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59.xml"/><Relationship Id="rId1" Type="http://schemas.openxmlformats.org/officeDocument/2006/relationships/tags" Target="../tags/tag5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ecurity-center/release-notes" TargetMode="External"/><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46.png"/><Relationship Id="rId4" Type="http://schemas.openxmlformats.org/officeDocument/2006/relationships/hyperlink" Target="https://docs.microsoft.com/en-us/azure/security-center/upcoming-changes"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66.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hyperlink" Target="https://securitycenter.microsoft.com/reports" TargetMode="External"/><Relationship Id="rId2" Type="http://schemas.openxmlformats.org/officeDocument/2006/relationships/notesSlide" Target="../notesSlides/notesSlide36.xml"/><Relationship Id="rId1" Type="http://schemas.openxmlformats.org/officeDocument/2006/relationships/slideLayout" Target="../slideLayouts/slideLayout66.xml"/><Relationship Id="rId5" Type="http://schemas.openxmlformats.org/officeDocument/2006/relationships/image" Target="../media/image62.png"/><Relationship Id="rId4" Type="http://schemas.openxmlformats.org/officeDocument/2006/relationships/hyperlink" Target="https://security.microsoft.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66.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66.xml"/><Relationship Id="rId5" Type="http://schemas.openxmlformats.org/officeDocument/2006/relationships/image" Target="../media/image69.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8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8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6.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91.xml"/><Relationship Id="rId5" Type="http://schemas.openxmlformats.org/officeDocument/2006/relationships/image" Target="../media/image111.pn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2.xml"/><Relationship Id="rId1" Type="http://schemas.openxmlformats.org/officeDocument/2006/relationships/tags" Target="../tags/tag50.xml"/><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image" Target="../media/image36.png"/></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5.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 for Cloud</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p>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hlinkClick r:id="rId3"/>
              </a:rPr>
              <a:t>https://github.com/Azure/Microsoft-Defender-for-Cloud</a:t>
            </a:r>
            <a:endParaRPr lang="en-US" sz="1800" dirty="0">
              <a:ln w="3175">
                <a:noFill/>
              </a:ln>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4"/>
          <a:stretch>
            <a:fillRect/>
          </a:stretch>
        </p:blipFill>
        <p:spPr>
          <a:xfrm>
            <a:off x="2729843" y="5059197"/>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2579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767637" y="215368"/>
            <a:ext cx="5285871"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Use </a:t>
            </a:r>
            <a:r>
              <a:rPr lang="en-US" sz="3530" dirty="0" err="1">
                <a:solidFill>
                  <a:srgbClr val="32145A"/>
                </a:solidFill>
                <a:latin typeface="+mj-lt"/>
                <a:cs typeface="Poppins" pitchFamily="2" charset="77"/>
              </a:rPr>
              <a:t>Bitly</a:t>
            </a:r>
            <a:r>
              <a:rPr lang="en-US" sz="3530" dirty="0">
                <a:solidFill>
                  <a:srgbClr val="32145A"/>
                </a:solidFill>
                <a:latin typeface="+mj-lt"/>
                <a:cs typeface="Poppins" pitchFamily="2" charset="77"/>
              </a:rPr>
              <a:t> Link to Register</a:t>
            </a:r>
          </a:p>
        </p:txBody>
      </p:sp>
      <p:pic>
        <p:nvPicPr>
          <p:cNvPr id="4" name="Picture 3">
            <a:extLst>
              <a:ext uri="{FF2B5EF4-FFF2-40B4-BE49-F238E27FC236}">
                <a16:creationId xmlns:a16="http://schemas.microsoft.com/office/drawing/2014/main" id="{89CD5ECA-A78B-4B36-8C13-5B5896E7A6CA}"/>
              </a:ext>
            </a:extLst>
          </p:cNvPr>
          <p:cNvPicPr>
            <a:picLocks noChangeAspect="1"/>
          </p:cNvPicPr>
          <p:nvPr/>
        </p:nvPicPr>
        <p:blipFill>
          <a:blip r:embed="rId3"/>
          <a:stretch>
            <a:fillRect/>
          </a:stretch>
        </p:blipFill>
        <p:spPr>
          <a:xfrm>
            <a:off x="1493518" y="3477591"/>
            <a:ext cx="8553450" cy="2667000"/>
          </a:xfrm>
          <a:prstGeom prst="rect">
            <a:avLst/>
          </a:prstGeom>
        </p:spPr>
      </p:pic>
      <p:pic>
        <p:nvPicPr>
          <p:cNvPr id="6" name="Picture 5">
            <a:extLst>
              <a:ext uri="{FF2B5EF4-FFF2-40B4-BE49-F238E27FC236}">
                <a16:creationId xmlns:a16="http://schemas.microsoft.com/office/drawing/2014/main" id="{FBB59B83-0475-4F1F-8239-5C531A8D72C8}"/>
              </a:ext>
            </a:extLst>
          </p:cNvPr>
          <p:cNvPicPr>
            <a:picLocks noChangeAspect="1"/>
          </p:cNvPicPr>
          <p:nvPr/>
        </p:nvPicPr>
        <p:blipFill>
          <a:blip r:embed="rId4"/>
          <a:stretch>
            <a:fillRect/>
          </a:stretch>
        </p:blipFill>
        <p:spPr>
          <a:xfrm>
            <a:off x="6962873" y="292100"/>
            <a:ext cx="3603527" cy="2794340"/>
          </a:xfrm>
          <a:prstGeom prst="rect">
            <a:avLst/>
          </a:prstGeom>
        </p:spPr>
      </p:pic>
      <p:pic>
        <p:nvPicPr>
          <p:cNvPr id="8" name="Picture 7">
            <a:extLst>
              <a:ext uri="{FF2B5EF4-FFF2-40B4-BE49-F238E27FC236}">
                <a16:creationId xmlns:a16="http://schemas.microsoft.com/office/drawing/2014/main" id="{AD535ECC-A570-4892-8250-835883AD3FEF}"/>
              </a:ext>
            </a:extLst>
          </p:cNvPr>
          <p:cNvPicPr>
            <a:picLocks noChangeAspect="1"/>
          </p:cNvPicPr>
          <p:nvPr/>
        </p:nvPicPr>
        <p:blipFill>
          <a:blip r:embed="rId5"/>
          <a:stretch>
            <a:fillRect/>
          </a:stretch>
        </p:blipFill>
        <p:spPr>
          <a:xfrm>
            <a:off x="944424" y="1406180"/>
            <a:ext cx="5370237" cy="999810"/>
          </a:xfrm>
          <a:prstGeom prst="rect">
            <a:avLst/>
          </a:prstGeom>
        </p:spPr>
      </p:pic>
    </p:spTree>
    <p:extLst>
      <p:ext uri="{BB962C8B-B14F-4D97-AF65-F5344CB8AC3E}">
        <p14:creationId xmlns:p14="http://schemas.microsoft.com/office/powerpoint/2010/main" val="18217122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38825900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8267920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4148065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5135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584200" y="2074755"/>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3066838" y="2074755"/>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843660" y="2074755"/>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32763" y="750078"/>
            <a:ext cx="9144000" cy="498598"/>
          </a:xfrm>
        </p:spPr>
        <p:txBody>
          <a:bodyPr/>
          <a:lstStyle/>
          <a:p>
            <a:r>
              <a:rPr lang="en-US" dirty="0"/>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584200" y="2842705"/>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8709" y="2200712"/>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33513" y="2166361"/>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3115" y="2166361"/>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585413"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3075712"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855855"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3055904" y="2848170"/>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855855" y="2842705"/>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7617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297428" y="152122"/>
            <a:ext cx="10789916" cy="1466363"/>
          </a:xfrm>
        </p:spPr>
        <p:txBody>
          <a:bodyPr/>
          <a:lstStyle/>
          <a:p>
            <a:r>
              <a:rPr lang="en-US" dirty="0"/>
              <a:t>Build Hands-on Lab: </a:t>
            </a:r>
            <a:br>
              <a:rPr lang="en-US" dirty="0"/>
            </a:br>
            <a:r>
              <a:rPr lang="en-US" dirty="0"/>
              <a:t>Lab 1: </a:t>
            </a:r>
            <a:r>
              <a:rPr lang="en-US" dirty="0">
                <a:solidFill>
                  <a:srgbClr val="737373"/>
                </a:solidFill>
              </a:rPr>
              <a:t>Configure Microsoft Defender for Cloud Settings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Microsoft Defender for Cloud Settings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241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58795617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4" y="459133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3B5D6E2-E3BC-4BD9-A580-B278A1C4284A}"/>
              </a:ext>
            </a:extLst>
          </p:cNvPr>
          <p:cNvGraphicFramePr>
            <a:graphicFrameLocks noGrp="1"/>
          </p:cNvGraphicFramePr>
          <p:nvPr>
            <p:extLst>
              <p:ext uri="{D42A27DB-BD31-4B8C-83A1-F6EECF244321}">
                <p14:modId xmlns:p14="http://schemas.microsoft.com/office/powerpoint/2010/main" val="3330857813"/>
              </p:ext>
            </p:extLst>
          </p:nvPr>
        </p:nvGraphicFramePr>
        <p:xfrm>
          <a:off x="4313708" y="908283"/>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31422921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Value Proposition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Cloud Security Posture Management (CSPM) – Control Plane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Security Center continuously monitors your cross-cloud resources such as virtual machines, networks, applications, and data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quickly assess your security posture with Secure Score, a feature of Security Center. Secure Score provides a numerical value for your current state and recommends actions.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scoring system offers best-practice guidance that can help prevent common misconfigurations—such as exposure of sensitive resources to the internet, lack of encryption, or a missing firewall for your cloud workloads.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Cloud Workload Protection Platform (CWPP) – Data Plane</a:t>
            </a:r>
          </a:p>
          <a:p>
            <a:pPr lvl="0" defTabSz="797968">
              <a:spcBef>
                <a:spcPct val="0"/>
              </a:spcBef>
              <a:spcAft>
                <a:spcPts val="800"/>
              </a:spcAft>
              <a:defRPr/>
            </a:pPr>
            <a:endParaRPr lang="en-US" sz="1800" b="1"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Security Center doesn’t just evaluate your security posture, it also provides tools to help you reduce your attack surface. Using machine learning to process trillions of signals across from around the globe, Security Center alerts you of threats to your environments, such as remote desktop protocol (RDP), brute-force attacks, and SQL injections.</a:t>
            </a:r>
          </a:p>
        </p:txBody>
      </p:sp>
    </p:spTree>
    <p:extLst>
      <p:ext uri="{BB962C8B-B14F-4D97-AF65-F5344CB8AC3E}">
        <p14:creationId xmlns:p14="http://schemas.microsoft.com/office/powerpoint/2010/main" val="126054571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3063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Application allow lists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Application </a:t>
            </a:r>
            <a:r>
              <a:rPr lang="en-US" sz="1800" dirty="0" err="1"/>
              <a:t>allowlist</a:t>
            </a:r>
            <a:r>
              <a:rPr lang="en-US" sz="1800" dirty="0"/>
              <a:t> is not necessarily a new concept. </a:t>
            </a:r>
          </a:p>
          <a:p>
            <a:pPr>
              <a:lnSpc>
                <a:spcPct val="100000"/>
              </a:lnSpc>
              <a:spcAft>
                <a:spcPts val="1000"/>
              </a:spcAft>
            </a:pPr>
            <a:r>
              <a:rPr lang="en-US" sz="1800" dirty="0"/>
              <a:t>One of the biggest challenges of dealing with the application </a:t>
            </a:r>
            <a:r>
              <a:rPr lang="en-US" sz="1800" dirty="0" err="1"/>
              <a:t>allowlist</a:t>
            </a:r>
            <a:r>
              <a:rPr lang="en-US" sz="1800" dirty="0"/>
              <a:t> is how to maintain that list. </a:t>
            </a:r>
          </a:p>
          <a:p>
            <a:pPr>
              <a:lnSpc>
                <a:spcPct val="100000"/>
              </a:lnSpc>
              <a:spcAft>
                <a:spcPts val="1000"/>
              </a:spcAft>
            </a:pPr>
            <a:r>
              <a:rPr lang="en-US" sz="1800" dirty="0"/>
              <a:t>The traditional approach of using AppLocker in Windows is a good solution, but still has the overhead of keeping up with the applications and making the initial baseline.</a:t>
            </a:r>
          </a:p>
          <a:p>
            <a:pPr>
              <a:lnSpc>
                <a:spcPct val="100000"/>
              </a:lnSpc>
              <a:spcAft>
                <a:spcPts val="1000"/>
              </a:spcAft>
            </a:pPr>
            <a:endParaRPr lang="en-US" sz="1800" b="1" dirty="0"/>
          </a:p>
          <a:p>
            <a:pPr>
              <a:lnSpc>
                <a:spcPct val="100000"/>
              </a:lnSpc>
              <a:spcAft>
                <a:spcPts val="1000"/>
              </a:spcAft>
            </a:pPr>
            <a:r>
              <a:rPr lang="en-US" sz="1800" dirty="0"/>
              <a:t>Adaptive application controls is one of the advanced protection features you can benefit from, when you upgrade to Microsoft Defender for Cloud ON, this falls under the cloud Workload Platform Protection (CWPP).</a:t>
            </a:r>
          </a:p>
        </p:txBody>
      </p:sp>
    </p:spTree>
    <p:extLst>
      <p:ext uri="{BB962C8B-B14F-4D97-AF65-F5344CB8AC3E}">
        <p14:creationId xmlns:p14="http://schemas.microsoft.com/office/powerpoint/2010/main" val="49594701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103209938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Often, organizations have collections of machines that routinely run the same processes. </a:t>
            </a:r>
          </a:p>
          <a:p>
            <a:pPr>
              <a:lnSpc>
                <a:spcPct val="100000"/>
              </a:lnSpc>
              <a:spcAft>
                <a:spcPts val="1000"/>
              </a:spcAft>
            </a:pPr>
            <a:r>
              <a:rPr lang="en-US" sz="1800" dirty="0"/>
              <a:t>Security Center uses machine learning to analyze the applications running on your machines and create a list of the known-safe software. </a:t>
            </a:r>
          </a:p>
          <a:p>
            <a:pPr>
              <a:lnSpc>
                <a:spcPct val="100000"/>
              </a:lnSpc>
              <a:spcAft>
                <a:spcPts val="1000"/>
              </a:spcAft>
            </a:pPr>
            <a:r>
              <a:rPr lang="en-US" sz="1800" dirty="0"/>
              <a:t>Allow lists are based on your specific Azure workloads, and you can further customize the recommendations.</a:t>
            </a:r>
          </a:p>
          <a:p>
            <a:pPr>
              <a:lnSpc>
                <a:spcPct val="100000"/>
              </a:lnSpc>
              <a:spcAft>
                <a:spcPts val="1000"/>
              </a:spcAft>
            </a:pPr>
            <a:r>
              <a:rPr lang="en-US" sz="1800" dirty="0"/>
              <a:t>When you've enabled and configured adaptive application controls, you'll get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Adaptive Application Control do not support Windows machines for which AppLocker policy is already enabled by either group policy objects (GPOs) or Local Security policy.</a:t>
            </a:r>
          </a:p>
        </p:txBody>
      </p:sp>
    </p:spTree>
    <p:extLst>
      <p:ext uri="{BB962C8B-B14F-4D97-AF65-F5344CB8AC3E}">
        <p14:creationId xmlns:p14="http://schemas.microsoft.com/office/powerpoint/2010/main" val="81581287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Enforcement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enforcement options are currently available. </a:t>
            </a:r>
          </a:p>
          <a:p>
            <a:pPr>
              <a:lnSpc>
                <a:spcPct val="100000"/>
              </a:lnSpc>
              <a:spcAft>
                <a:spcPts val="1000"/>
              </a:spcAft>
            </a:pPr>
            <a:endParaRPr lang="en-US" sz="1800" dirty="0"/>
          </a:p>
          <a:p>
            <a:pPr>
              <a:lnSpc>
                <a:spcPct val="100000"/>
              </a:lnSpc>
              <a:spcAft>
                <a:spcPts val="1000"/>
              </a:spcAft>
            </a:pPr>
            <a:r>
              <a:rPr lang="en-US" sz="1800" dirty="0"/>
              <a:t>Adaptive application controls are intended to provide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AAC will not block the execution of applications, it will only notify you.</a:t>
            </a:r>
          </a:p>
          <a:p>
            <a:pPr>
              <a:lnSpc>
                <a:spcPct val="100000"/>
              </a:lnSpc>
              <a:spcAft>
                <a:spcPts val="1000"/>
              </a:spcAft>
            </a:pPr>
            <a:endParaRPr lang="en-US" sz="1800" b="1" dirty="0"/>
          </a:p>
          <a:p>
            <a:pPr>
              <a:lnSpc>
                <a:spcPct val="100000"/>
              </a:lnSpc>
              <a:spcAft>
                <a:spcPts val="1000"/>
              </a:spcAft>
            </a:pPr>
            <a:r>
              <a:rPr lang="en-US" sz="1800" dirty="0"/>
              <a:t>Microsoft Defender for Endpoint / Antivirus can be used as malware tools.</a:t>
            </a:r>
          </a:p>
        </p:txBody>
      </p:sp>
    </p:spTree>
    <p:extLst>
      <p:ext uri="{BB962C8B-B14F-4D97-AF65-F5344CB8AC3E}">
        <p14:creationId xmlns:p14="http://schemas.microsoft.com/office/powerpoint/2010/main" val="153558311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recommendation state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Machines without a defined allow list of applications, and which don't support the feature. Your machine might be in this tab for the following reasons:</a:t>
            </a:r>
          </a:p>
          <a:p>
            <a:pPr>
              <a:lnSpc>
                <a:spcPct val="100000"/>
              </a:lnSpc>
              <a:spcAft>
                <a:spcPts val="1000"/>
              </a:spcAft>
            </a:pPr>
            <a:endParaRPr lang="en-US" sz="1800" dirty="0"/>
          </a:p>
          <a:p>
            <a:pPr>
              <a:lnSpc>
                <a:spcPct val="100000"/>
              </a:lnSpc>
              <a:spcAft>
                <a:spcPts val="1000"/>
              </a:spcAft>
            </a:pPr>
            <a:r>
              <a:rPr lang="en-US" sz="1800" dirty="0"/>
              <a:t>It's missing a Log Analytics agent</a:t>
            </a:r>
          </a:p>
          <a:p>
            <a:pPr>
              <a:lnSpc>
                <a:spcPct val="100000"/>
              </a:lnSpc>
              <a:spcAft>
                <a:spcPts val="1000"/>
              </a:spcAft>
            </a:pPr>
            <a:r>
              <a:rPr lang="en-US" sz="1800" dirty="0"/>
              <a:t>The Log Analytics agent isn't sending events</a:t>
            </a:r>
          </a:p>
          <a:p>
            <a:pPr>
              <a:lnSpc>
                <a:spcPct val="100000"/>
              </a:lnSpc>
              <a:spcAft>
                <a:spcPts val="1000"/>
              </a:spcAft>
            </a:pPr>
            <a:r>
              <a:rPr lang="en-US" sz="1800" dirty="0"/>
              <a:t>It's a Windows machine with a pre-existing AppLocker policy enabled by either a GPO or a local security policy</a:t>
            </a:r>
          </a:p>
          <a:p>
            <a:pPr>
              <a:lnSpc>
                <a:spcPct val="100000"/>
              </a:lnSpc>
              <a:spcAft>
                <a:spcPts val="1000"/>
              </a:spcAft>
            </a:pPr>
            <a:endParaRPr lang="en-US" sz="1800" b="1" dirty="0"/>
          </a:p>
          <a:p>
            <a:pPr>
              <a:lnSpc>
                <a:spcPct val="100000"/>
              </a:lnSpc>
              <a:spcAft>
                <a:spcPts val="1000"/>
              </a:spcAft>
            </a:pPr>
            <a:r>
              <a:rPr lang="en-US" sz="1800" dirty="0"/>
              <a:t>Security Center needs at least two weeks of data to define the unique recommendations per group of machines. Machines that have recently been created, or which belong to subscriptions that were only recently enabled with Microsoft Defender for Cloud, will appear under the No recommendation tab.</a:t>
            </a:r>
          </a:p>
        </p:txBody>
      </p:sp>
    </p:spTree>
    <p:extLst>
      <p:ext uri="{BB962C8B-B14F-4D97-AF65-F5344CB8AC3E}">
        <p14:creationId xmlns:p14="http://schemas.microsoft.com/office/powerpoint/2010/main" val="265055329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Miscellaneous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261253" cy="502447"/>
          </a:xfrm>
        </p:spPr>
        <p:txBody>
          <a:bodyPr/>
          <a:lstStyle/>
          <a:p>
            <a:pPr>
              <a:lnSpc>
                <a:spcPct val="100000"/>
              </a:lnSpc>
              <a:spcAft>
                <a:spcPts val="1000"/>
              </a:spcAft>
            </a:pPr>
            <a:r>
              <a:rPr lang="en-US" sz="1800" dirty="0"/>
              <a:t>Both application lists include the option to restrict a specific application to certain users. Adopt the principle of least privilege whenever possible.</a:t>
            </a:r>
          </a:p>
          <a:p>
            <a:pPr>
              <a:lnSpc>
                <a:spcPct val="100000"/>
              </a:lnSpc>
              <a:spcAft>
                <a:spcPts val="1000"/>
              </a:spcAft>
            </a:pPr>
            <a:endParaRPr lang="en-US" sz="1800" dirty="0"/>
          </a:p>
          <a:p>
            <a:pPr>
              <a:lnSpc>
                <a:spcPct val="100000"/>
              </a:lnSpc>
              <a:spcAft>
                <a:spcPts val="1000"/>
              </a:spcAft>
            </a:pPr>
            <a:r>
              <a:rPr lang="en-US" sz="1800" dirty="0"/>
              <a:t>Applications are defined by their publishers, if an application doesn't have publisher information (it's unsigned), a path rule is created for the full path of the specific application.</a:t>
            </a:r>
          </a:p>
        </p:txBody>
      </p:sp>
      <p:pic>
        <p:nvPicPr>
          <p:cNvPr id="4098" name="Picture 2" descr="Add a custom rule.">
            <a:extLst>
              <a:ext uri="{FF2B5EF4-FFF2-40B4-BE49-F238E27FC236}">
                <a16:creationId xmlns:a16="http://schemas.microsoft.com/office/drawing/2014/main" id="{5E4B5DC2-717E-4B9D-BF4D-615CF6C7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709" y="535656"/>
            <a:ext cx="7789120" cy="578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9879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131285" cy="502447"/>
          </a:xfrm>
        </p:spPr>
        <p:txBody>
          <a:bodyPr/>
          <a:lstStyle/>
          <a:p>
            <a:pPr>
              <a:lnSpc>
                <a:spcPct val="100000"/>
              </a:lnSpc>
              <a:spcAft>
                <a:spcPts val="1000"/>
              </a:spcAft>
            </a:pPr>
            <a:r>
              <a:rPr lang="en-US" sz="1800" b="1" dirty="0"/>
              <a:t>Publisher </a:t>
            </a:r>
            <a:r>
              <a:rPr lang="en-US" sz="1800" b="1" dirty="0" err="1"/>
              <a:t>Allowlist</a:t>
            </a:r>
            <a:r>
              <a:rPr lang="en-US" sz="1800" b="1" dirty="0"/>
              <a:t>:</a:t>
            </a:r>
          </a:p>
          <a:p>
            <a:pPr>
              <a:lnSpc>
                <a:spcPct val="100000"/>
              </a:lnSpc>
              <a:spcAft>
                <a:spcPts val="1000"/>
              </a:spcAft>
            </a:pPr>
            <a:r>
              <a:rPr lang="en-US" sz="1800" dirty="0"/>
              <a:t>Based on the signing signature</a:t>
            </a:r>
          </a:p>
          <a:p>
            <a:pPr>
              <a:lnSpc>
                <a:spcPct val="100000"/>
              </a:lnSpc>
              <a:spcAft>
                <a:spcPts val="1000"/>
              </a:spcAft>
            </a:pPr>
            <a:endParaRPr lang="en-US" sz="1800" b="1" dirty="0"/>
          </a:p>
          <a:p>
            <a:pPr>
              <a:lnSpc>
                <a:spcPct val="100000"/>
              </a:lnSpc>
              <a:spcAft>
                <a:spcPts val="1000"/>
              </a:spcAft>
            </a:pPr>
            <a:r>
              <a:rPr lang="en-US" sz="1800" b="1" dirty="0"/>
              <a:t>Path </a:t>
            </a:r>
            <a:r>
              <a:rPr lang="en-US" sz="1800" b="1" dirty="0" err="1"/>
              <a:t>Allowlist</a:t>
            </a:r>
            <a:r>
              <a:rPr lang="en-US" sz="1800" b="1" dirty="0"/>
              <a:t>:</a:t>
            </a:r>
          </a:p>
          <a:p>
            <a:pPr>
              <a:lnSpc>
                <a:spcPct val="100000"/>
              </a:lnSpc>
              <a:spcAft>
                <a:spcPts val="1000"/>
              </a:spcAft>
            </a:pPr>
            <a:r>
              <a:rPr lang="en-US" sz="1800" dirty="0"/>
              <a:t>Using a wildcard at the end of a path to allow all executables within this folder and sub-folders.</a:t>
            </a:r>
          </a:p>
          <a:p>
            <a:pPr>
              <a:lnSpc>
                <a:spcPct val="100000"/>
              </a:lnSpc>
              <a:spcAft>
                <a:spcPts val="1000"/>
              </a:spcAft>
            </a:pPr>
            <a:r>
              <a:rPr lang="en-US" sz="1800" dirty="0"/>
              <a:t>Using a wildcard in the middle of a path to enable a known executable name with a changing folder name (for example, personal user folders containing a known executable, automatically generated folder names,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Hash </a:t>
            </a:r>
            <a:r>
              <a:rPr lang="en-US" sz="1800" b="1" dirty="0" err="1"/>
              <a:t>Allowlist</a:t>
            </a:r>
            <a:r>
              <a:rPr lang="en-US" sz="1800" b="1" dirty="0"/>
              <a:t>:</a:t>
            </a:r>
          </a:p>
          <a:p>
            <a:pPr>
              <a:lnSpc>
                <a:spcPct val="100000"/>
              </a:lnSpc>
              <a:spcAft>
                <a:spcPts val="1000"/>
              </a:spcAft>
            </a:pPr>
            <a:r>
              <a:rPr lang="en-US" sz="1800" dirty="0"/>
              <a:t>Based on the file hash.</a:t>
            </a:r>
          </a:p>
        </p:txBody>
      </p:sp>
    </p:spTree>
    <p:extLst>
      <p:ext uri="{BB962C8B-B14F-4D97-AF65-F5344CB8AC3E}">
        <p14:creationId xmlns:p14="http://schemas.microsoft.com/office/powerpoint/2010/main" val="59936067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13336" cy="758022"/>
          </a:xfrm>
        </p:spPr>
        <p:txBody>
          <a:bodyPr/>
          <a:lstStyle/>
          <a:p>
            <a:r>
              <a:rPr lang="en-US" dirty="0"/>
              <a:t>Recommendation – “</a:t>
            </a:r>
            <a:r>
              <a:rPr lang="en-US" dirty="0" err="1"/>
              <a:t>Allowlist</a:t>
            </a:r>
            <a:r>
              <a:rPr lang="en-US" dirty="0"/>
              <a:t> rules in your adaptive application control policy should be updated”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700300"/>
            <a:ext cx="10131285" cy="502447"/>
          </a:xfrm>
        </p:spPr>
        <p:txBody>
          <a:bodyPr/>
          <a:lstStyle/>
          <a:p>
            <a:pPr>
              <a:lnSpc>
                <a:spcPct val="100000"/>
              </a:lnSpc>
              <a:spcAft>
                <a:spcPts val="1000"/>
              </a:spcAft>
            </a:pPr>
            <a:r>
              <a:rPr lang="en-US" sz="1800" dirty="0"/>
              <a:t>You'll see this recommendation when Security Center's machine learning identifies potentially legitimate behavior that hasn't previously been allowed. </a:t>
            </a:r>
          </a:p>
          <a:p>
            <a:pPr>
              <a:lnSpc>
                <a:spcPct val="100000"/>
              </a:lnSpc>
              <a:spcAft>
                <a:spcPts val="1000"/>
              </a:spcAft>
            </a:pPr>
            <a:r>
              <a:rPr lang="en-US" sz="1800" dirty="0"/>
              <a:t>The recommendation suggests new rules for your existing definitions to reduce the number of false positive alerts.</a:t>
            </a:r>
          </a:p>
        </p:txBody>
      </p:sp>
    </p:spTree>
    <p:extLst>
      <p:ext uri="{BB962C8B-B14F-4D97-AF65-F5344CB8AC3E}">
        <p14:creationId xmlns:p14="http://schemas.microsoft.com/office/powerpoint/2010/main" val="53182972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
        <p:nvSpPr>
          <p:cNvPr id="44" name="Rectangle: Rounded Corners 43">
            <a:extLst>
              <a:ext uri="{FF2B5EF4-FFF2-40B4-BE49-F238E27FC236}">
                <a16:creationId xmlns:a16="http://schemas.microsoft.com/office/drawing/2014/main" id="{93E13880-C9DC-4972-8EC7-87BDC2F3D95E}"/>
              </a:ext>
            </a:extLst>
          </p:cNvPr>
          <p:cNvSpPr/>
          <p:nvPr/>
        </p:nvSpPr>
        <p:spPr bwMode="auto">
          <a:xfrm>
            <a:off x="585764" y="5133261"/>
            <a:ext cx="1262914"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2 hours</a:t>
            </a:r>
          </a:p>
        </p:txBody>
      </p:sp>
      <p:sp>
        <p:nvSpPr>
          <p:cNvPr id="45" name="Rectangle: Rounded Corners 44">
            <a:extLst>
              <a:ext uri="{FF2B5EF4-FFF2-40B4-BE49-F238E27FC236}">
                <a16:creationId xmlns:a16="http://schemas.microsoft.com/office/drawing/2014/main" id="{3C8241C2-25A9-474B-9AB7-FA3F650569F7}"/>
              </a:ext>
            </a:extLst>
          </p:cNvPr>
          <p:cNvSpPr/>
          <p:nvPr/>
        </p:nvSpPr>
        <p:spPr bwMode="auto">
          <a:xfrm>
            <a:off x="3664064" y="5160382"/>
            <a:ext cx="1319515"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12 hours</a:t>
            </a:r>
          </a:p>
        </p:txBody>
      </p:sp>
      <p:sp>
        <p:nvSpPr>
          <p:cNvPr id="46" name="Rectangle: Rounded Corners 45">
            <a:extLst>
              <a:ext uri="{FF2B5EF4-FFF2-40B4-BE49-F238E27FC236}">
                <a16:creationId xmlns:a16="http://schemas.microsoft.com/office/drawing/2014/main" id="{32464582-1B0B-4A17-856A-6514D31A6130}"/>
              </a:ext>
            </a:extLst>
          </p:cNvPr>
          <p:cNvSpPr/>
          <p:nvPr/>
        </p:nvSpPr>
        <p:spPr bwMode="auto">
          <a:xfrm>
            <a:off x="5257239" y="5141388"/>
            <a:ext cx="1452599"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24 hours</a:t>
            </a:r>
          </a:p>
        </p:txBody>
      </p:sp>
      <p:sp>
        <p:nvSpPr>
          <p:cNvPr id="47" name="Rectangle: Rounded Corners 46">
            <a:extLst>
              <a:ext uri="{FF2B5EF4-FFF2-40B4-BE49-F238E27FC236}">
                <a16:creationId xmlns:a16="http://schemas.microsoft.com/office/drawing/2014/main" id="{3061466B-70A0-4B0E-BD2C-0FC35CF260BA}"/>
              </a:ext>
            </a:extLst>
          </p:cNvPr>
          <p:cNvSpPr/>
          <p:nvPr/>
        </p:nvSpPr>
        <p:spPr bwMode="auto">
          <a:xfrm>
            <a:off x="2030072" y="5160382"/>
            <a:ext cx="145259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4 hours</a:t>
            </a:r>
          </a:p>
        </p:txBody>
      </p:sp>
    </p:spTree>
    <p:extLst>
      <p:ext uri="{BB962C8B-B14F-4D97-AF65-F5344CB8AC3E}">
        <p14:creationId xmlns:p14="http://schemas.microsoft.com/office/powerpoint/2010/main" val="3610086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18171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marL="285750" indent="-285750">
              <a:lnSpc>
                <a:spcPct val="100000"/>
              </a:lnSpc>
              <a:spcAft>
                <a:spcPts val="1000"/>
              </a:spcAft>
              <a:buFont typeface="Arial" panose="020B0604020202020204" pitchFamily="34" charset="0"/>
              <a:buChar char="•"/>
            </a:pPr>
            <a:r>
              <a:rPr lang="en-US" sz="1800" dirty="0"/>
              <a:t>Select the ports on the VM to which inbound traffic will be blocked. </a:t>
            </a:r>
          </a:p>
          <a:p>
            <a:pPr marL="285750" indent="-285750">
              <a:lnSpc>
                <a:spcPct val="100000"/>
              </a:lnSpc>
              <a:spcAft>
                <a:spcPts val="1000"/>
              </a:spcAft>
              <a:buFont typeface="Arial" panose="020B0604020202020204" pitchFamily="34" charset="0"/>
              <a:buChar char="•"/>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marL="285750" indent="-285750">
              <a:lnSpc>
                <a:spcPct val="100000"/>
              </a:lnSpc>
              <a:spcAft>
                <a:spcPts val="1000"/>
              </a:spcAft>
              <a:buFont typeface="Arial" panose="020B0604020202020204" pitchFamily="34" charset="0"/>
              <a:buChar char="•"/>
            </a:pPr>
            <a:r>
              <a:rPr lang="en-US" sz="1800" dirty="0"/>
              <a:t>If the request is approved, Security Center configures the NSGs and Azure Firewall to allow inbound traffic to the selected ports from the relevant IP address (or range), for the amount of time that was specified</a:t>
            </a:r>
          </a:p>
          <a:p>
            <a:pPr marL="285750" indent="-285750">
              <a:lnSpc>
                <a:spcPct val="100000"/>
              </a:lnSpc>
              <a:spcAft>
                <a:spcPts val="1000"/>
              </a:spcAft>
              <a:buFont typeface="Arial" panose="020B0604020202020204" pitchFamily="34" charset="0"/>
              <a:buChar char="•"/>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9484872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 actors actively hunt accessible machines with open management ports, like RDP or SSH. </a:t>
            </a:r>
          </a:p>
          <a:p>
            <a:pPr marL="285750" indent="-285750">
              <a:lnSpc>
                <a:spcPct val="100000"/>
              </a:lnSpc>
              <a:spcAft>
                <a:spcPts val="1000"/>
              </a:spcAft>
              <a:buFont typeface="Arial" panose="020B0604020202020204" pitchFamily="34" charset="0"/>
              <a:buChar char="•"/>
            </a:pPr>
            <a:r>
              <a:rPr lang="en-US" sz="1800" dirty="0"/>
              <a:t>All of your virtual machines are potential targets for an attack. </a:t>
            </a:r>
          </a:p>
          <a:p>
            <a:pPr marL="285750" indent="-285750">
              <a:lnSpc>
                <a:spcPct val="100000"/>
              </a:lnSpc>
              <a:spcAft>
                <a:spcPts val="1000"/>
              </a:spcAft>
              <a:buFont typeface="Arial" panose="020B0604020202020204" pitchFamily="34" charset="0"/>
              <a:buChar char="•"/>
            </a:pPr>
            <a:r>
              <a:rPr lang="en-US" sz="1800" dirty="0"/>
              <a:t>When a VM is successfully compromised, it's used as the entry point to attack further resources within your environment.</a:t>
            </a:r>
          </a:p>
          <a:p>
            <a:pPr>
              <a:lnSpc>
                <a:spcPct val="100000"/>
              </a:lnSpc>
              <a:spcAft>
                <a:spcPts val="1000"/>
              </a:spcAft>
            </a:pPr>
            <a:endParaRPr lang="en-US" sz="1800" dirty="0"/>
          </a:p>
          <a:p>
            <a:pPr>
              <a:lnSpc>
                <a:spcPct val="100000"/>
              </a:lnSpc>
              <a:spcAft>
                <a:spcPts val="1000"/>
              </a:spcAft>
            </a:pPr>
            <a:r>
              <a:rPr lang="en-US" sz="1800" dirty="0"/>
              <a:t>As with all cybersecurity prevention techniques, your goal should be to reduce the attack surface. In this case, that means having fewer open ports, especially management ports.</a:t>
            </a:r>
          </a:p>
          <a:p>
            <a:pPr>
              <a:lnSpc>
                <a:spcPct val="100000"/>
              </a:lnSpc>
              <a:spcAft>
                <a:spcPts val="1000"/>
              </a:spcAft>
            </a:pPr>
            <a:endParaRPr lang="en-US" sz="1800" dirty="0"/>
          </a:p>
          <a:p>
            <a:pPr>
              <a:lnSpc>
                <a:spcPct val="100000"/>
              </a:lnSpc>
              <a:spcAft>
                <a:spcPts val="1000"/>
              </a:spcAft>
            </a:pPr>
            <a:r>
              <a:rPr lang="en-US" sz="1800" dirty="0"/>
              <a:t>Your legitimate users also use these ports, so it's not practical to keep them closed.</a:t>
            </a:r>
          </a:p>
        </p:txBody>
      </p:sp>
    </p:spTree>
    <p:extLst>
      <p:ext uri="{BB962C8B-B14F-4D97-AF65-F5344CB8AC3E}">
        <p14:creationId xmlns:p14="http://schemas.microsoft.com/office/powerpoint/2010/main" val="409390567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Ports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following ports are utilized in the JIT configured rules:</a:t>
            </a:r>
          </a:p>
          <a:p>
            <a:pPr>
              <a:lnSpc>
                <a:spcPct val="100000"/>
              </a:lnSpc>
              <a:spcAft>
                <a:spcPts val="1000"/>
              </a:spcAft>
            </a:pPr>
            <a:endParaRPr lang="en-US" sz="1800" dirty="0"/>
          </a:p>
          <a:p>
            <a:pPr>
              <a:lnSpc>
                <a:spcPct val="100000"/>
              </a:lnSpc>
              <a:spcAft>
                <a:spcPts val="1000"/>
              </a:spcAft>
            </a:pPr>
            <a:r>
              <a:rPr lang="en-US" sz="1800" dirty="0"/>
              <a:t>22 - used for SSH connections</a:t>
            </a:r>
          </a:p>
          <a:p>
            <a:pPr>
              <a:lnSpc>
                <a:spcPct val="100000"/>
              </a:lnSpc>
              <a:spcAft>
                <a:spcPts val="1000"/>
              </a:spcAft>
            </a:pPr>
            <a:r>
              <a:rPr lang="en-US" sz="1800" dirty="0"/>
              <a:t>3389 - used for Remote Desktop Connections to Windows Servers</a:t>
            </a:r>
          </a:p>
          <a:p>
            <a:pPr>
              <a:lnSpc>
                <a:spcPct val="100000"/>
              </a:lnSpc>
              <a:spcAft>
                <a:spcPts val="1000"/>
              </a:spcAft>
            </a:pPr>
            <a:r>
              <a:rPr lang="en-US" sz="1800" dirty="0"/>
              <a:t>5985 - used for remote PowerShell connections over HTTP</a:t>
            </a:r>
          </a:p>
          <a:p>
            <a:pPr>
              <a:lnSpc>
                <a:spcPct val="100000"/>
              </a:lnSpc>
              <a:spcAft>
                <a:spcPts val="1000"/>
              </a:spcAft>
            </a:pPr>
            <a:r>
              <a:rPr lang="en-US" sz="1800" dirty="0"/>
              <a:t>5986 - used for remote PowerShell connections over HTTPS</a:t>
            </a:r>
          </a:p>
          <a:p>
            <a:pPr>
              <a:lnSpc>
                <a:spcPct val="100000"/>
              </a:lnSpc>
              <a:spcAft>
                <a:spcPts val="1000"/>
              </a:spcAft>
            </a:pPr>
            <a:endParaRPr lang="en-US" sz="1800" b="1" dirty="0"/>
          </a:p>
          <a:p>
            <a:pPr>
              <a:lnSpc>
                <a:spcPct val="100000"/>
              </a:lnSpc>
              <a:spcAft>
                <a:spcPts val="1000"/>
              </a:spcAft>
            </a:pPr>
            <a:r>
              <a:rPr lang="en-US" sz="1800" dirty="0"/>
              <a:t>New ports can be added to the JIT VM Access Configuration.</a:t>
            </a:r>
          </a:p>
        </p:txBody>
      </p:sp>
      <p:pic>
        <p:nvPicPr>
          <p:cNvPr id="7170" name="Picture 2" descr="Configuring a port for Just In Time Access">
            <a:extLst>
              <a:ext uri="{FF2B5EF4-FFF2-40B4-BE49-F238E27FC236}">
                <a16:creationId xmlns:a16="http://schemas.microsoft.com/office/drawing/2014/main" id="{F68E5586-770D-40FB-9E24-71D41D82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85" y="601594"/>
            <a:ext cx="3307152" cy="511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0742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enable just-in-time VM access, you can select the ports on the VM to which inbound traffic will be blocked. Security Center ensures "deny all inbound traffic" rules exist for your selected ports in the network security group (NSG) and Azure Firewall rules. </a:t>
            </a:r>
          </a:p>
          <a:p>
            <a:pPr>
              <a:lnSpc>
                <a:spcPct val="100000"/>
              </a:lnSpc>
              <a:spcAft>
                <a:spcPts val="1000"/>
              </a:spcAft>
            </a:pPr>
            <a:r>
              <a:rPr lang="en-US" sz="1800" dirty="0"/>
              <a:t>These rules restrict access to your Azure VMs’ management ports and defend them from attack.</a:t>
            </a:r>
          </a:p>
          <a:p>
            <a:pPr>
              <a:lnSpc>
                <a:spcPct val="100000"/>
              </a:lnSpc>
              <a:spcAft>
                <a:spcPts val="1000"/>
              </a:spcAft>
            </a:pPr>
            <a:endParaRPr lang="en-US" sz="1800" dirty="0"/>
          </a:p>
          <a:p>
            <a:pPr>
              <a:lnSpc>
                <a:spcPct val="100000"/>
              </a:lnSpc>
              <a:spcAft>
                <a:spcPts val="1000"/>
              </a:spcAft>
            </a:pPr>
            <a:r>
              <a:rPr lang="en-US" sz="1800" dirty="0"/>
              <a:t>If other rules already exist for the selected ports, then those existing rules take priority over the new "deny all inbound traffic" rules. </a:t>
            </a:r>
          </a:p>
          <a:p>
            <a:pPr>
              <a:lnSpc>
                <a:spcPct val="100000"/>
              </a:lnSpc>
              <a:spcAft>
                <a:spcPts val="1000"/>
              </a:spcAft>
            </a:pPr>
            <a:r>
              <a:rPr lang="en-US" sz="1800" dirty="0"/>
              <a:t>If there are no existing rules on the selected ports, then the new rules take top priority in the NSG and Azure Firewall.</a:t>
            </a:r>
            <a:endParaRPr lang="en-US" sz="1800" b="1" dirty="0"/>
          </a:p>
        </p:txBody>
      </p:sp>
    </p:spTree>
    <p:extLst>
      <p:ext uri="{BB962C8B-B14F-4D97-AF65-F5344CB8AC3E}">
        <p14:creationId xmlns:p14="http://schemas.microsoft.com/office/powerpoint/2010/main" val="134877215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Requesting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From any JIT enabled VM, select to Connect and then select the Request Access option.</a:t>
            </a:r>
            <a:endParaRPr lang="en-US" sz="1800" b="1" dirty="0"/>
          </a:p>
        </p:txBody>
      </p:sp>
      <p:pic>
        <p:nvPicPr>
          <p:cNvPr id="10242" name="Picture 2" descr="Requesting access to a server">
            <a:extLst>
              <a:ext uri="{FF2B5EF4-FFF2-40B4-BE49-F238E27FC236}">
                <a16:creationId xmlns:a16="http://schemas.microsoft.com/office/drawing/2014/main" id="{ED0697DB-B2A1-4EA2-A673-FA4947C81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47" y="2116300"/>
            <a:ext cx="9085677" cy="354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19811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TRUE/FALSE: JIT can be enabled on any Virtual Machine?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
        <p:nvSpPr>
          <p:cNvPr id="44" name="Rectangle: Rounded Corners 43">
            <a:extLst>
              <a:ext uri="{FF2B5EF4-FFF2-40B4-BE49-F238E27FC236}">
                <a16:creationId xmlns:a16="http://schemas.microsoft.com/office/drawing/2014/main" id="{93E13880-C9DC-4972-8EC7-87BDC2F3D95E}"/>
              </a:ext>
            </a:extLst>
          </p:cNvPr>
          <p:cNvSpPr/>
          <p:nvPr/>
        </p:nvSpPr>
        <p:spPr bwMode="auto">
          <a:xfrm>
            <a:off x="585764" y="5133261"/>
            <a:ext cx="1262914"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47" name="Rectangle: Rounded Corners 46">
            <a:extLst>
              <a:ext uri="{FF2B5EF4-FFF2-40B4-BE49-F238E27FC236}">
                <a16:creationId xmlns:a16="http://schemas.microsoft.com/office/drawing/2014/main" id="{3061466B-70A0-4B0E-BD2C-0FC35CF260BA}"/>
              </a:ext>
            </a:extLst>
          </p:cNvPr>
          <p:cNvSpPr/>
          <p:nvPr/>
        </p:nvSpPr>
        <p:spPr bwMode="auto">
          <a:xfrm>
            <a:off x="2030072" y="5160382"/>
            <a:ext cx="145259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spTree>
    <p:extLst>
      <p:ext uri="{BB962C8B-B14F-4D97-AF65-F5344CB8AC3E}">
        <p14:creationId xmlns:p14="http://schemas.microsoft.com/office/powerpoint/2010/main" val="242106513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Bastion</a:t>
            </a:r>
          </a:p>
        </p:txBody>
      </p:sp>
    </p:spTree>
    <p:extLst>
      <p:ext uri="{BB962C8B-B14F-4D97-AF65-F5344CB8AC3E}">
        <p14:creationId xmlns:p14="http://schemas.microsoft.com/office/powerpoint/2010/main" val="16277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Bastion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Bastion service is a fully platform-managed PaaS service that you </a:t>
            </a:r>
            <a:br>
              <a:rPr lang="en-US" sz="1800" dirty="0"/>
            </a:br>
            <a:r>
              <a:rPr lang="en-US" sz="1800" dirty="0"/>
              <a:t>provision inside your virtual network. Azure Bastion allows you to connect </a:t>
            </a:r>
            <a:br>
              <a:rPr lang="en-US" sz="1800" dirty="0"/>
            </a:br>
            <a:r>
              <a:rPr lang="en-US" sz="1800" dirty="0"/>
              <a:t>to a virtual machine using your browser and the Azure portal. </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It provides secure and seamless RDP/SSH connectivity to your virtual machines directly from the Azure portal over TLS. </a:t>
            </a:r>
          </a:p>
          <a:p>
            <a:pPr marL="285750" indent="-285750">
              <a:lnSpc>
                <a:spcPct val="100000"/>
              </a:lnSpc>
              <a:spcAft>
                <a:spcPts val="1000"/>
              </a:spcAft>
              <a:buFont typeface="Arial" panose="020B0604020202020204" pitchFamily="34" charset="0"/>
              <a:buChar char="•"/>
            </a:pPr>
            <a:r>
              <a:rPr lang="en-US" sz="1800" dirty="0"/>
              <a:t>When you connect via Azure Bastion, your virtual machines do not need a public IP address, agent, or special client software.</a:t>
            </a:r>
          </a:p>
          <a:p>
            <a:pPr marL="285750" indent="-285750">
              <a:lnSpc>
                <a:spcPct val="100000"/>
              </a:lnSpc>
              <a:spcAft>
                <a:spcPts val="1000"/>
              </a:spcAft>
              <a:buFont typeface="Arial" panose="020B0604020202020204" pitchFamily="34" charset="0"/>
              <a:buChar char="•"/>
            </a:pPr>
            <a:r>
              <a:rPr lang="en-US" sz="1800" dirty="0"/>
              <a:t>Bastion provides secure RDP and SSH connectivity to all of the VMs in the virtual network in which it is provisioned. </a:t>
            </a:r>
          </a:p>
          <a:p>
            <a:pPr marL="285750" indent="-285750">
              <a:lnSpc>
                <a:spcPct val="100000"/>
              </a:lnSpc>
              <a:spcAft>
                <a:spcPts val="1000"/>
              </a:spcAft>
              <a:buFont typeface="Arial" panose="020B0604020202020204" pitchFamily="34" charset="0"/>
              <a:buChar char="•"/>
            </a:pPr>
            <a:r>
              <a:rPr lang="en-US" sz="1800" dirty="0"/>
              <a:t>Using Azure Bastion protects your virtual machines from exposing RDP/SSH ports to the outside world, while still providing secure access using RDP/SSH.</a:t>
            </a:r>
            <a:endParaRPr lang="en-US" sz="1800" b="1" dirty="0"/>
          </a:p>
        </p:txBody>
      </p:sp>
      <p:pic>
        <p:nvPicPr>
          <p:cNvPr id="4" name="Picture 3">
            <a:extLst>
              <a:ext uri="{FF2B5EF4-FFF2-40B4-BE49-F238E27FC236}">
                <a16:creationId xmlns:a16="http://schemas.microsoft.com/office/drawing/2014/main" id="{99F3633B-F085-4202-8138-672BD6AADD89}"/>
              </a:ext>
            </a:extLst>
          </p:cNvPr>
          <p:cNvPicPr>
            <a:picLocks noChangeAspect="1"/>
          </p:cNvPicPr>
          <p:nvPr/>
        </p:nvPicPr>
        <p:blipFill>
          <a:blip r:embed="rId3"/>
          <a:stretch>
            <a:fillRect/>
          </a:stretch>
        </p:blipFill>
        <p:spPr>
          <a:xfrm>
            <a:off x="8526531" y="797822"/>
            <a:ext cx="1619250" cy="1495425"/>
          </a:xfrm>
          <a:prstGeom prst="rect">
            <a:avLst/>
          </a:prstGeom>
        </p:spPr>
      </p:pic>
    </p:spTree>
    <p:extLst>
      <p:ext uri="{BB962C8B-B14F-4D97-AF65-F5344CB8AC3E}">
        <p14:creationId xmlns:p14="http://schemas.microsoft.com/office/powerpoint/2010/main" val="77147745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deployed to a virtual network and supports virtual network peering. Specifically, Azure Bastion manages RDP/SSH connectivity to VMs created in the local or peered virtual networks.</a:t>
            </a:r>
          </a:p>
          <a:p>
            <a:pPr>
              <a:lnSpc>
                <a:spcPct val="100000"/>
              </a:lnSpc>
              <a:spcAft>
                <a:spcPts val="1000"/>
              </a:spcAft>
            </a:pPr>
            <a:endParaRPr lang="en-US" sz="1800" dirty="0"/>
          </a:p>
          <a:p>
            <a:pPr>
              <a:lnSpc>
                <a:spcPct val="100000"/>
              </a:lnSpc>
              <a:spcAft>
                <a:spcPts val="1000"/>
              </a:spcAft>
            </a:pPr>
            <a:endParaRPr lang="en-US" sz="1800" dirty="0"/>
          </a:p>
        </p:txBody>
      </p:sp>
      <p:pic>
        <p:nvPicPr>
          <p:cNvPr id="17410" name="Picture 2" descr="Diagram showing the Azure Bastion architecture.">
            <a:extLst>
              <a:ext uri="{FF2B5EF4-FFF2-40B4-BE49-F238E27FC236}">
                <a16:creationId xmlns:a16="http://schemas.microsoft.com/office/drawing/2014/main" id="{6246F1CF-37E6-4272-9208-29635C5F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467" y="1911790"/>
            <a:ext cx="6546933" cy="435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812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1337" cy="502447"/>
          </a:xfrm>
        </p:spPr>
        <p:txBody>
          <a:bodyPr/>
          <a:lstStyle/>
          <a:p>
            <a:pPr>
              <a:lnSpc>
                <a:spcPct val="100000"/>
              </a:lnSpc>
              <a:spcAft>
                <a:spcPts val="1000"/>
              </a:spcAft>
            </a:pPr>
            <a:r>
              <a:rPr lang="en-US" sz="1800" dirty="0"/>
              <a:t>Built-in protection for your hybrid cloud workloads. Use Microsoft Defender for Cloud, integrated with Azure Security Center, for Azure and hybrid cloud workload protection and security. </a:t>
            </a:r>
          </a:p>
          <a:p>
            <a:pPr>
              <a:lnSpc>
                <a:spcPct val="100000"/>
              </a:lnSpc>
              <a:spcAft>
                <a:spcPts val="1000"/>
              </a:spcAft>
            </a:pPr>
            <a:r>
              <a:rPr lang="en-US" sz="1800" dirty="0"/>
              <a:t>With extended detection and response (XDR) capabilities, stand up against threats like remote desktop protocol (RDP) brute-force attacks, and SQL injections. </a:t>
            </a:r>
          </a:p>
          <a:p>
            <a:pPr>
              <a:lnSpc>
                <a:spcPct val="100000"/>
              </a:lnSpc>
              <a:spcAft>
                <a:spcPts val="1000"/>
              </a:spcAft>
            </a:pPr>
            <a:r>
              <a:rPr lang="en-US" sz="1800" dirty="0"/>
              <a:t>Streamline security with AI and automation.</a:t>
            </a:r>
          </a:p>
          <a:p>
            <a:endParaRPr lang="en-US" sz="1800" b="1" dirty="0"/>
          </a:p>
        </p:txBody>
      </p:sp>
      <p:pic>
        <p:nvPicPr>
          <p:cNvPr id="6" name="Picture 5">
            <a:extLst>
              <a:ext uri="{FF2B5EF4-FFF2-40B4-BE49-F238E27FC236}">
                <a16:creationId xmlns:a16="http://schemas.microsoft.com/office/drawing/2014/main" id="{1E441667-AC9A-4F5F-BD35-76AA5EF9E499}"/>
              </a:ext>
            </a:extLst>
          </p:cNvPr>
          <p:cNvPicPr>
            <a:picLocks noChangeAspect="1"/>
          </p:cNvPicPr>
          <p:nvPr/>
        </p:nvPicPr>
        <p:blipFill>
          <a:blip r:embed="rId3"/>
          <a:stretch>
            <a:fillRect/>
          </a:stretch>
        </p:blipFill>
        <p:spPr>
          <a:xfrm>
            <a:off x="539723" y="3870909"/>
            <a:ext cx="3000375" cy="1895475"/>
          </a:xfrm>
          <a:prstGeom prst="rect">
            <a:avLst/>
          </a:prstGeom>
        </p:spPr>
      </p:pic>
      <p:pic>
        <p:nvPicPr>
          <p:cNvPr id="8" name="Picture 7">
            <a:extLst>
              <a:ext uri="{FF2B5EF4-FFF2-40B4-BE49-F238E27FC236}">
                <a16:creationId xmlns:a16="http://schemas.microsoft.com/office/drawing/2014/main" id="{EE97D711-2BD0-4BB2-A911-B189966CD7CE}"/>
              </a:ext>
            </a:extLst>
          </p:cNvPr>
          <p:cNvPicPr>
            <a:picLocks noChangeAspect="1"/>
          </p:cNvPicPr>
          <p:nvPr/>
        </p:nvPicPr>
        <p:blipFill>
          <a:blip r:embed="rId4"/>
          <a:stretch>
            <a:fillRect/>
          </a:stretch>
        </p:blipFill>
        <p:spPr>
          <a:xfrm>
            <a:off x="4017448" y="3758026"/>
            <a:ext cx="3057525" cy="1905000"/>
          </a:xfrm>
          <a:prstGeom prst="rect">
            <a:avLst/>
          </a:prstGeom>
        </p:spPr>
      </p:pic>
      <p:pic>
        <p:nvPicPr>
          <p:cNvPr id="10" name="Picture 9">
            <a:extLst>
              <a:ext uri="{FF2B5EF4-FFF2-40B4-BE49-F238E27FC236}">
                <a16:creationId xmlns:a16="http://schemas.microsoft.com/office/drawing/2014/main" id="{663DF488-3289-4D9B-9683-4579C5765F6F}"/>
              </a:ext>
            </a:extLst>
          </p:cNvPr>
          <p:cNvPicPr>
            <a:picLocks noChangeAspect="1"/>
          </p:cNvPicPr>
          <p:nvPr/>
        </p:nvPicPr>
        <p:blipFill>
          <a:blip r:embed="rId5"/>
          <a:stretch>
            <a:fillRect/>
          </a:stretch>
        </p:blipFill>
        <p:spPr>
          <a:xfrm>
            <a:off x="7827545" y="680786"/>
            <a:ext cx="2838450" cy="2247900"/>
          </a:xfrm>
          <a:prstGeom prst="rect">
            <a:avLst/>
          </a:prstGeom>
        </p:spPr>
      </p:pic>
      <p:pic>
        <p:nvPicPr>
          <p:cNvPr id="12" name="Picture 11">
            <a:extLst>
              <a:ext uri="{FF2B5EF4-FFF2-40B4-BE49-F238E27FC236}">
                <a16:creationId xmlns:a16="http://schemas.microsoft.com/office/drawing/2014/main" id="{E91CB2DC-EB66-4213-B9E2-CA000CF3FF59}"/>
              </a:ext>
            </a:extLst>
          </p:cNvPr>
          <p:cNvPicPr>
            <a:picLocks noChangeAspect="1"/>
          </p:cNvPicPr>
          <p:nvPr/>
        </p:nvPicPr>
        <p:blipFill>
          <a:blip r:embed="rId6"/>
          <a:stretch>
            <a:fillRect/>
          </a:stretch>
        </p:blipFill>
        <p:spPr>
          <a:xfrm>
            <a:off x="7727281" y="3758026"/>
            <a:ext cx="3162300" cy="2114550"/>
          </a:xfrm>
          <a:prstGeom prst="rect">
            <a:avLst/>
          </a:prstGeom>
        </p:spPr>
      </p:pic>
    </p:spTree>
    <p:extLst>
      <p:ext uri="{BB962C8B-B14F-4D97-AF65-F5344CB8AC3E}">
        <p14:creationId xmlns:p14="http://schemas.microsoft.com/office/powerpoint/2010/main" val="28385813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Provides recommendations to further harden NSG rules. </a:t>
            </a:r>
          </a:p>
          <a:p>
            <a:pPr marL="285750" indent="-285750">
              <a:lnSpc>
                <a:spcPct val="100000"/>
              </a:lnSpc>
              <a:spcAft>
                <a:spcPts val="1000"/>
              </a:spcAft>
              <a:buFont typeface="Arial" panose="020B0604020202020204" pitchFamily="34" charset="0"/>
              <a:buChar char="•"/>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marL="285750" indent="-285750">
              <a:lnSpc>
                <a:spcPct val="100000"/>
              </a:lnSpc>
              <a:spcAft>
                <a:spcPts val="1000"/>
              </a:spcAft>
              <a:buFont typeface="Arial" panose="020B0604020202020204" pitchFamily="34" charset="0"/>
              <a:buChar char="•"/>
            </a:pPr>
            <a:r>
              <a:rPr lang="en-US" sz="1800" dirty="0"/>
              <a:t>Adaptive network hardening recommendations are only supported on specific ports.</a:t>
            </a:r>
          </a:p>
          <a:p>
            <a:endParaRPr lang="en-US" sz="1800" b="1" dirty="0"/>
          </a:p>
        </p:txBody>
      </p:sp>
      <p:pic>
        <p:nvPicPr>
          <p:cNvPr id="4" name="Picture 3" descr="Graphical user interface, table&#10;&#10;Description automatically generated with medium confidence">
            <a:extLst>
              <a:ext uri="{FF2B5EF4-FFF2-40B4-BE49-F238E27FC236}">
                <a16:creationId xmlns:a16="http://schemas.microsoft.com/office/drawing/2014/main" id="{F4D6DF28-5E17-4642-8BD7-A7FBF747B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592" y="1194974"/>
            <a:ext cx="4303936" cy="4657045"/>
          </a:xfrm>
          <a:prstGeom prst="rect">
            <a:avLst/>
          </a:prstGeom>
        </p:spPr>
      </p:pic>
    </p:spTree>
    <p:extLst>
      <p:ext uri="{BB962C8B-B14F-4D97-AF65-F5344CB8AC3E}">
        <p14:creationId xmlns:p14="http://schemas.microsoft.com/office/powerpoint/2010/main" val="225686790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For example, let's say the existing NSG rule is to allow traffic from 140.20.30.10/24 on port 22. Based on traffic analysis, adaptive network hardening might recommend narrowing the range to allow traffic from 140.23.30.10/29, and deny all other traffic to that port.</a:t>
            </a:r>
          </a:p>
          <a:p>
            <a:pPr marL="285750" indent="-285750">
              <a:lnSpc>
                <a:spcPct val="100000"/>
              </a:lnSpc>
              <a:spcAft>
                <a:spcPts val="1000"/>
              </a:spcAft>
              <a:buFont typeface="Arial" panose="020B0604020202020204" pitchFamily="34" charset="0"/>
              <a:buChar char="•"/>
            </a:pPr>
            <a:endParaRPr lang="en-US" sz="1800" b="1" dirty="0"/>
          </a:p>
          <a:p>
            <a:pPr marL="285750" indent="-285750">
              <a:lnSpc>
                <a:spcPct val="100000"/>
              </a:lnSpc>
              <a:spcAft>
                <a:spcPts val="1000"/>
              </a:spcAft>
              <a:buFont typeface="Arial" panose="020B0604020202020204" pitchFamily="34" charset="0"/>
              <a:buChar char="•"/>
            </a:pPr>
            <a:r>
              <a:rPr lang="en-US" sz="1800" dirty="0"/>
              <a:t>Adaptive network hardening is an agentless feature of Azure Security Center - nothing needs to be installed on your machines to benefit from this network hardening tool.</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Azure Security Center needs to collect data for more than 30 days on your resources in order to provide more granular recommendations as it analyzes the traffic to and from these resources. </a:t>
            </a:r>
          </a:p>
        </p:txBody>
      </p:sp>
    </p:spTree>
    <p:extLst>
      <p:ext uri="{BB962C8B-B14F-4D97-AF65-F5344CB8AC3E}">
        <p14:creationId xmlns:p14="http://schemas.microsoft.com/office/powerpoint/2010/main" val="3601947305"/>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Microsoft Defender for Cloud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Onboarding Discussion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Answer Microsoft Defender for Cloud </a:t>
            </a:r>
            <a:r>
              <a:rPr lang="en-US" b="1" dirty="0">
                <a:solidFill>
                  <a:srgbClr val="B4A0FF"/>
                </a:solidFill>
                <a:latin typeface="Segoe UI"/>
              </a:rPr>
              <a:t>Questions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6004815"/>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224528"/>
            <a:chOff x="1566956" y="3705679"/>
            <a:chExt cx="7584971" cy="1224528"/>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provided via </a:t>
              </a:r>
              <a:r>
                <a:rPr kumimoji="0" lang="en-US" sz="1600" b="0" i="0" u="none" strike="noStrike" kern="1200" cap="none" spc="0" normalizeH="0" baseline="0" noProof="0" dirty="0" err="1">
                  <a:ln>
                    <a:noFill/>
                  </a:ln>
                  <a:solidFill>
                    <a:srgbClr val="1A1A1A"/>
                  </a:solidFill>
                  <a:effectLst/>
                  <a:uLnTx/>
                  <a:uFillTx/>
                  <a:latin typeface="Segoe UI"/>
                  <a:ea typeface="+mn-ea"/>
                  <a:cs typeface="+mn-cs"/>
                </a:rPr>
                <a:t>Mentimenter</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Answer various questions on Microsoft Defender for Cloud</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455256885"/>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365 Defender / Microsoft Defender for Cloud for Endpoint</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for </a:t>
                      </a:r>
                      <a:r>
                        <a:rPr lang="en-US" sz="1000" b="0" i="0" u="none" strike="noStrike" kern="1200" dirty="0" err="1">
                          <a:solidFill>
                            <a:schemeClr val="tx1"/>
                          </a:solidFill>
                          <a:effectLst/>
                          <a:latin typeface="+mn-lt"/>
                          <a:ea typeface="Calibri" panose="020F0502020204030204" pitchFamily="34" charset="0"/>
                          <a:cs typeface="Times New Roman" panose="02020603050405020304" pitchFamily="18" charset="0"/>
                        </a:rPr>
                        <a:t>EndPoint</a:t>
                      </a: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 Microsoft Antivirus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Portal</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1:30-2:00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298850" y="568479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17557815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2: </a:t>
            </a:r>
            <a:r>
              <a:rPr lang="en-US" dirty="0">
                <a:solidFill>
                  <a:srgbClr val="737373"/>
                </a:solidFill>
              </a:rPr>
              <a:t>Microsoft Defender for Cloud Solutions – Part 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962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5" y="208949"/>
            <a:ext cx="10789916" cy="1466363"/>
          </a:xfrm>
        </p:spPr>
        <p:txBody>
          <a:bodyPr/>
          <a:lstStyle/>
          <a:p>
            <a:r>
              <a:rPr lang="en-US" dirty="0"/>
              <a:t>Build Hands-on Lab: </a:t>
            </a:r>
            <a:br>
              <a:rPr lang="en-US" dirty="0"/>
            </a:br>
            <a:r>
              <a:rPr lang="en-US" dirty="0"/>
              <a:t>Lab 3: </a:t>
            </a:r>
            <a:r>
              <a:rPr lang="en-US" dirty="0">
                <a:solidFill>
                  <a:srgbClr val="737373"/>
                </a:solidFill>
              </a:rPr>
              <a:t>Microsoft Defender for Cloud Solutions –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176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Hybrid cloud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26248" cy="502447"/>
          </a:xfrm>
        </p:spPr>
        <p:txBody>
          <a:bodyPr/>
          <a:lstStyle/>
          <a:p>
            <a:pPr>
              <a:lnSpc>
                <a:spcPct val="100000"/>
              </a:lnSpc>
              <a:spcAft>
                <a:spcPts val="1000"/>
              </a:spcAft>
            </a:pPr>
            <a:r>
              <a:rPr lang="en-US" sz="1800" dirty="0"/>
              <a:t>Manage security across all your server workloads running </a:t>
            </a:r>
            <a:br>
              <a:rPr lang="en-US" sz="1800" dirty="0"/>
            </a:br>
            <a:r>
              <a:rPr lang="en-US" sz="1800" dirty="0"/>
              <a:t>on premises, in Azure, and on other cloud platforms, in </a:t>
            </a:r>
            <a:br>
              <a:rPr lang="en-US" sz="1800" dirty="0"/>
            </a:br>
            <a:r>
              <a:rPr lang="en-US" sz="1800" dirty="0"/>
              <a:t>one console. </a:t>
            </a:r>
          </a:p>
          <a:p>
            <a:pPr>
              <a:lnSpc>
                <a:spcPct val="100000"/>
              </a:lnSpc>
              <a:spcAft>
                <a:spcPts val="1000"/>
              </a:spcAft>
            </a:pPr>
            <a:endParaRPr lang="en-US" sz="1800" dirty="0"/>
          </a:p>
          <a:p>
            <a:pPr>
              <a:lnSpc>
                <a:spcPct val="100000"/>
              </a:lnSpc>
              <a:spcAft>
                <a:spcPts val="1000"/>
              </a:spcAft>
            </a:pPr>
            <a:r>
              <a:rPr lang="en-US" sz="1800" dirty="0"/>
              <a:t>Use Azure Arc to extend coverage to workloads outside </a:t>
            </a:r>
            <a:br>
              <a:rPr lang="en-US" sz="1800" dirty="0"/>
            </a:br>
            <a:r>
              <a:rPr lang="en-US" sz="1800" dirty="0"/>
              <a:t>Azure, and Azure Security Center to gain instant insights </a:t>
            </a:r>
            <a:br>
              <a:rPr lang="en-US" sz="1800" dirty="0"/>
            </a:br>
            <a:r>
              <a:rPr lang="en-US" sz="1800" dirty="0"/>
              <a:t>about security issues affecting your hybrid workloads. </a:t>
            </a:r>
          </a:p>
          <a:p>
            <a:pPr>
              <a:lnSpc>
                <a:spcPct val="100000"/>
              </a:lnSpc>
              <a:spcAft>
                <a:spcPts val="1000"/>
              </a:spcAft>
            </a:pPr>
            <a:endParaRPr lang="en-US" sz="1800" dirty="0"/>
          </a:p>
          <a:p>
            <a:pPr>
              <a:lnSpc>
                <a:spcPct val="100000"/>
              </a:lnSpc>
              <a:spcAft>
                <a:spcPts val="1000"/>
              </a:spcAft>
            </a:pPr>
            <a:r>
              <a:rPr lang="en-US" sz="1800" dirty="0"/>
              <a:t>Protect your entire SQL estate with Microsoft Defender for Cloud: </a:t>
            </a:r>
            <a:br>
              <a:rPr lang="en-US" sz="1800" dirty="0"/>
            </a:br>
            <a:r>
              <a:rPr lang="en-US" sz="1800" dirty="0"/>
              <a:t>hosted in Azure VMs, on premises or in other clouds. </a:t>
            </a:r>
          </a:p>
          <a:p>
            <a:pPr>
              <a:lnSpc>
                <a:spcPct val="100000"/>
              </a:lnSpc>
              <a:spcAft>
                <a:spcPts val="1000"/>
              </a:spcAft>
            </a:pPr>
            <a:endParaRPr lang="en-US" sz="1800" dirty="0"/>
          </a:p>
          <a:p>
            <a:pPr>
              <a:lnSpc>
                <a:spcPct val="100000"/>
              </a:lnSpc>
              <a:spcAft>
                <a:spcPts val="1000"/>
              </a:spcAft>
            </a:pPr>
            <a:r>
              <a:rPr lang="en-US" sz="1800" dirty="0"/>
              <a:t>Secure unmanaged IoT and OT/ICS devices with </a:t>
            </a:r>
            <a:br>
              <a:rPr lang="en-US" sz="1800" dirty="0"/>
            </a:br>
            <a:r>
              <a:rPr lang="en-US" sz="1800" dirty="0"/>
              <a:t>agentless monitoring deployed on-premises or in the cloud.</a:t>
            </a:r>
            <a:endParaRPr lang="en-US" sz="1800" b="1" dirty="0"/>
          </a:p>
        </p:txBody>
      </p:sp>
      <p:pic>
        <p:nvPicPr>
          <p:cNvPr id="4" name="Picture 3">
            <a:extLst>
              <a:ext uri="{FF2B5EF4-FFF2-40B4-BE49-F238E27FC236}">
                <a16:creationId xmlns:a16="http://schemas.microsoft.com/office/drawing/2014/main" id="{3F77CA05-B2F6-48D5-B33E-25FDDAC9B184}"/>
              </a:ext>
            </a:extLst>
          </p:cNvPr>
          <p:cNvPicPr>
            <a:picLocks noChangeAspect="1"/>
          </p:cNvPicPr>
          <p:nvPr/>
        </p:nvPicPr>
        <p:blipFill>
          <a:blip r:embed="rId3"/>
          <a:stretch>
            <a:fillRect/>
          </a:stretch>
        </p:blipFill>
        <p:spPr>
          <a:xfrm>
            <a:off x="6492541" y="1194974"/>
            <a:ext cx="4991602" cy="2759210"/>
          </a:xfrm>
          <a:prstGeom prst="rect">
            <a:avLst/>
          </a:prstGeom>
        </p:spPr>
      </p:pic>
    </p:spTree>
    <p:extLst>
      <p:ext uri="{BB962C8B-B14F-4D97-AF65-F5344CB8AC3E}">
        <p14:creationId xmlns:p14="http://schemas.microsoft.com/office/powerpoint/2010/main" val="304496464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4: </a:t>
            </a:r>
            <a:r>
              <a:rPr lang="en-US" dirty="0">
                <a:solidFill>
                  <a:srgbClr val="737373"/>
                </a:solidFill>
              </a:rPr>
              <a:t>Security Portals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difference between Microsoft Security Portals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0576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Microsoft Defender for Cloud</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3648708314"/>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199694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Other Microsoft Defender products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Part I and Part II</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50810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Part III and Part IV</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Attack Patterns and Analysis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Perform Attack Simulations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Restoring Systems – “When disaster strikes”</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191283475"/>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 – Turn it On</a:t>
            </a:r>
          </a:p>
        </p:txBody>
      </p:sp>
      <p:pic>
        <p:nvPicPr>
          <p:cNvPr id="4" name="Picture 3">
            <a:extLst>
              <a:ext uri="{FF2B5EF4-FFF2-40B4-BE49-F238E27FC236}">
                <a16:creationId xmlns:a16="http://schemas.microsoft.com/office/drawing/2014/main" id="{9E8213A2-6990-4AD6-960B-7303B5F4BA81}"/>
              </a:ext>
            </a:extLst>
          </p:cNvPr>
          <p:cNvPicPr>
            <a:picLocks noChangeAspect="1"/>
          </p:cNvPicPr>
          <p:nvPr/>
        </p:nvPicPr>
        <p:blipFill>
          <a:blip r:embed="rId3"/>
          <a:stretch>
            <a:fillRect/>
          </a:stretch>
        </p:blipFill>
        <p:spPr>
          <a:xfrm>
            <a:off x="1564998" y="1806437"/>
            <a:ext cx="8743950" cy="3771900"/>
          </a:xfrm>
          <a:prstGeom prst="rect">
            <a:avLst/>
          </a:prstGeom>
        </p:spPr>
      </p:pic>
    </p:spTree>
    <p:extLst>
      <p:ext uri="{BB962C8B-B14F-4D97-AF65-F5344CB8AC3E}">
        <p14:creationId xmlns:p14="http://schemas.microsoft.com/office/powerpoint/2010/main" val="1389035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5096510" cy="1086195"/>
          </a:xfrm>
        </p:spPr>
        <p:txBody>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630422" y="2025650"/>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App Service, Storage, Key Vault, </a:t>
            </a:r>
            <a:r>
              <a:rPr lang="en-US" sz="1961" dirty="0" err="1">
                <a:solidFill>
                  <a:srgbClr val="1A1A1A"/>
                </a:solidFill>
              </a:rPr>
              <a:t>etc</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8538669" cy="758022"/>
          </a:xfrm>
        </p:spPr>
        <p:txBody>
          <a:bodyPr/>
          <a:lstStyle/>
          <a:p>
            <a:r>
              <a:rPr lang="en-US" dirty="0"/>
              <a:t>Microsoft Defender for Cloud Costs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6" y="1129914"/>
            <a:ext cx="10829117" cy="5505503"/>
          </a:xfrm>
        </p:spPr>
        <p:txBody>
          <a:bodyPr/>
          <a:lstStyle/>
          <a:p>
            <a:pPr marL="285750" indent="-285750">
              <a:lnSpc>
                <a:spcPct val="100000"/>
              </a:lnSpc>
              <a:spcAft>
                <a:spcPts val="1000"/>
              </a:spcAft>
              <a:buFont typeface="Arial" panose="020B0604020202020204" pitchFamily="34" charset="0"/>
              <a:buChar char="•"/>
            </a:pPr>
            <a:r>
              <a:rPr lang="en-US" sz="1800" dirty="0"/>
              <a:t>Paid option that must be enabled, 30 days free.</a:t>
            </a:r>
          </a:p>
          <a:p>
            <a:endParaRPr lang="en-US" sz="1800" b="1" dirty="0"/>
          </a:p>
        </p:txBody>
      </p:sp>
      <p:pic>
        <p:nvPicPr>
          <p:cNvPr id="7" name="Picture 6">
            <a:extLst>
              <a:ext uri="{FF2B5EF4-FFF2-40B4-BE49-F238E27FC236}">
                <a16:creationId xmlns:a16="http://schemas.microsoft.com/office/drawing/2014/main" id="{6C0917D1-E1FA-422A-AF24-E6165F3BB032}"/>
              </a:ext>
            </a:extLst>
          </p:cNvPr>
          <p:cNvPicPr>
            <a:picLocks noChangeAspect="1"/>
          </p:cNvPicPr>
          <p:nvPr/>
        </p:nvPicPr>
        <p:blipFill>
          <a:blip r:embed="rId3"/>
          <a:stretch>
            <a:fillRect/>
          </a:stretch>
        </p:blipFill>
        <p:spPr>
          <a:xfrm>
            <a:off x="1446143" y="1937568"/>
            <a:ext cx="9213574" cy="340902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What’s New, What’s Coming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239664" cy="502447"/>
          </a:xfrm>
        </p:spPr>
        <p:txBody>
          <a:bodyPr/>
          <a:lstStyle/>
          <a:p>
            <a:pPr>
              <a:lnSpc>
                <a:spcPct val="100000"/>
              </a:lnSpc>
              <a:spcAft>
                <a:spcPts val="1000"/>
              </a:spcAft>
            </a:pPr>
            <a:r>
              <a:rPr lang="en-US" sz="1800" dirty="0"/>
              <a:t>What’s new : </a:t>
            </a:r>
            <a:r>
              <a:rPr lang="en-US" sz="1800" dirty="0">
                <a:hlinkClick r:id="rId3"/>
              </a:rPr>
              <a:t>https://docs.microsoft.com/en-us/azure/security-center/release-notes</a:t>
            </a:r>
            <a:endParaRPr lang="en-US" sz="1800" dirty="0"/>
          </a:p>
          <a:p>
            <a:pPr>
              <a:lnSpc>
                <a:spcPct val="100000"/>
              </a:lnSpc>
              <a:spcAft>
                <a:spcPts val="1000"/>
              </a:spcAft>
            </a:pPr>
            <a:endParaRPr lang="en-US" sz="1800" b="1" dirty="0"/>
          </a:p>
          <a:p>
            <a:pPr>
              <a:lnSpc>
                <a:spcPct val="100000"/>
              </a:lnSpc>
              <a:spcAft>
                <a:spcPts val="1000"/>
              </a:spcAft>
            </a:pPr>
            <a:r>
              <a:rPr lang="en-US" sz="1800" dirty="0"/>
              <a:t>What’s Coming : </a:t>
            </a:r>
            <a:r>
              <a:rPr lang="en-US" sz="1800" dirty="0">
                <a:hlinkClick r:id="rId4"/>
              </a:rPr>
              <a:t>https://docs.microsoft.com/en-us/azure/security-center/upcoming-changes</a:t>
            </a:r>
            <a:endParaRPr lang="en-US" sz="1800" dirty="0"/>
          </a:p>
          <a:p>
            <a:pPr>
              <a:lnSpc>
                <a:spcPct val="100000"/>
              </a:lnSpc>
              <a:spcAft>
                <a:spcPts val="1000"/>
              </a:spcAft>
            </a:pPr>
            <a:endParaRPr lang="en-US" sz="1800" b="1" dirty="0"/>
          </a:p>
        </p:txBody>
      </p:sp>
      <p:pic>
        <p:nvPicPr>
          <p:cNvPr id="5" name="Picture 4" descr="Text&#10;&#10;Description automatically generated">
            <a:extLst>
              <a:ext uri="{FF2B5EF4-FFF2-40B4-BE49-F238E27FC236}">
                <a16:creationId xmlns:a16="http://schemas.microsoft.com/office/drawing/2014/main" id="{81B871CD-77CA-48AB-A0B1-C087349780B3}"/>
              </a:ext>
            </a:extLst>
          </p:cNvPr>
          <p:cNvPicPr>
            <a:picLocks noChangeAspect="1"/>
          </p:cNvPicPr>
          <p:nvPr/>
        </p:nvPicPr>
        <p:blipFill>
          <a:blip r:embed="rId5"/>
          <a:stretch>
            <a:fillRect/>
          </a:stretch>
        </p:blipFill>
        <p:spPr>
          <a:xfrm>
            <a:off x="5597733" y="1194974"/>
            <a:ext cx="5746561" cy="3736622"/>
          </a:xfrm>
          <a:prstGeom prst="rect">
            <a:avLst/>
          </a:prstGeom>
        </p:spPr>
      </p:pic>
    </p:spTree>
    <p:extLst>
      <p:ext uri="{BB962C8B-B14F-4D97-AF65-F5344CB8AC3E}">
        <p14:creationId xmlns:p14="http://schemas.microsoft.com/office/powerpoint/2010/main" val="12655298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502116932"/>
              </p:ext>
            </p:extLst>
          </p:nvPr>
        </p:nvGraphicFramePr>
        <p:xfrm>
          <a:off x="1355356" y="942913"/>
          <a:ext cx="4300010" cy="5341197"/>
        </p:xfrm>
        <a:graphic>
          <a:graphicData uri="http://schemas.openxmlformats.org/drawingml/2006/table">
            <a:tbl>
              <a:tblPr firstRow="1" bandRow="1"/>
              <a:tblGrid>
                <a:gridCol w="269274">
                  <a:extLst>
                    <a:ext uri="{9D8B030D-6E8A-4147-A177-3AD203B41FA5}">
                      <a16:colId xmlns:a16="http://schemas.microsoft.com/office/drawing/2014/main" val="2909524990"/>
                    </a:ext>
                  </a:extLst>
                </a:gridCol>
                <a:gridCol w="1017711">
                  <a:extLst>
                    <a:ext uri="{9D8B030D-6E8A-4147-A177-3AD203B41FA5}">
                      <a16:colId xmlns:a16="http://schemas.microsoft.com/office/drawing/2014/main" val="2309314199"/>
                    </a:ext>
                  </a:extLst>
                </a:gridCol>
                <a:gridCol w="2048414">
                  <a:extLst>
                    <a:ext uri="{9D8B030D-6E8A-4147-A177-3AD203B41FA5}">
                      <a16:colId xmlns:a16="http://schemas.microsoft.com/office/drawing/2014/main" val="4046901895"/>
                    </a:ext>
                  </a:extLst>
                </a:gridCol>
                <a:gridCol w="964611">
                  <a:extLst>
                    <a:ext uri="{9D8B030D-6E8A-4147-A177-3AD203B41FA5}">
                      <a16:colId xmlns:a16="http://schemas.microsoft.com/office/drawing/2014/main" val="2926309358"/>
                    </a:ext>
                  </a:extLst>
                </a:gridCol>
              </a:tblGrid>
              <a:tr h="337223">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8:30-8:50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37223">
                <a:tc rowSpan="6">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8:50-9:00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5120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9:45-10:30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3722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10:30-10:45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0">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76178531"/>
                  </a:ext>
                </a:extLst>
              </a:tr>
              <a:tr h="43698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37223">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3722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37223">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37223">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37223">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009674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554707" y="241290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3433DDB8-FC2C-4211-8D12-E74809038A27}"/>
              </a:ext>
            </a:extLst>
          </p:cNvPr>
          <p:cNvGraphicFramePr>
            <a:graphicFrameLocks noGrp="1"/>
          </p:cNvGraphicFramePr>
          <p:nvPr>
            <p:extLst>
              <p:ext uri="{D42A27DB-BD31-4B8C-83A1-F6EECF244321}">
                <p14:modId xmlns:p14="http://schemas.microsoft.com/office/powerpoint/2010/main" val="2246363219"/>
              </p:ext>
            </p:extLst>
          </p:nvPr>
        </p:nvGraphicFramePr>
        <p:xfrm>
          <a:off x="4098555" y="835575"/>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7407668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marL="285750" indent="-285750">
              <a:lnSpc>
                <a:spcPct val="100000"/>
              </a:lnSpc>
              <a:spcAft>
                <a:spcPts val="1000"/>
              </a:spcAft>
              <a:buFont typeface="Arial" panose="020B0604020202020204" pitchFamily="34" charset="0"/>
              <a:buChar char="•"/>
            </a:pPr>
            <a:r>
              <a:rPr lang="en-US" sz="1800" dirty="0"/>
              <a:t>Manage virtual machines, Kubernetes clusters, and databases as if they are running in Azure.</a:t>
            </a:r>
          </a:p>
          <a:p>
            <a:pPr marL="285750" indent="-285750">
              <a:lnSpc>
                <a:spcPct val="100000"/>
              </a:lnSpc>
              <a:spcAft>
                <a:spcPts val="1000"/>
              </a:spcAft>
              <a:buFont typeface="Arial" panose="020B0604020202020204" pitchFamily="34" charset="0"/>
              <a:buChar char="•"/>
            </a:pPr>
            <a:r>
              <a:rPr lang="en-US" sz="1800" dirty="0"/>
              <a:t>Use familiar Azure services and management capabilities, regardless of where they live.</a:t>
            </a:r>
          </a:p>
          <a:p>
            <a:pPr marL="285750" indent="-285750">
              <a:lnSpc>
                <a:spcPct val="100000"/>
              </a:lnSpc>
              <a:spcAft>
                <a:spcPts val="1000"/>
              </a:spcAft>
              <a:buFont typeface="Arial" panose="020B0604020202020204" pitchFamily="34" charset="0"/>
              <a:buChar char="•"/>
            </a:pPr>
            <a:r>
              <a:rPr lang="en-US" sz="1800" dirty="0"/>
              <a:t>Continue using traditional </a:t>
            </a:r>
            <a:r>
              <a:rPr lang="en-US" sz="1800" dirty="0" err="1"/>
              <a:t>ITOps</a:t>
            </a:r>
            <a:r>
              <a:rPr lang="en-US" sz="1800" dirty="0"/>
              <a:t>, while introducing DevOps practices to support new cloud native patterns in your environment.</a:t>
            </a:r>
          </a:p>
          <a:p>
            <a:pPr marL="285750" indent="-285750">
              <a:lnSpc>
                <a:spcPct val="100000"/>
              </a:lnSpc>
              <a:spcAft>
                <a:spcPts val="1000"/>
              </a:spcAft>
              <a:buFont typeface="Arial" panose="020B0604020202020204" pitchFamily="34" charset="0"/>
              <a:buChar char="•"/>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b="1" dirty="0"/>
              <a:t>Servers</a:t>
            </a:r>
            <a:r>
              <a:rPr lang="en-US" sz="1800" dirty="0"/>
              <a:t> - both physical and virtual machines running Windows or Linux.</a:t>
            </a:r>
          </a:p>
          <a:p>
            <a:pPr marL="285750" indent="-285750">
              <a:lnSpc>
                <a:spcPct val="100000"/>
              </a:lnSpc>
              <a:spcAft>
                <a:spcPts val="1000"/>
              </a:spcAft>
              <a:buFont typeface="Arial" panose="020B0604020202020204" pitchFamily="34" charset="0"/>
              <a:buChar char="•"/>
            </a:pPr>
            <a:r>
              <a:rPr lang="en-US" sz="1800" b="1" dirty="0"/>
              <a:t>Kubernetes clusters </a:t>
            </a:r>
            <a:r>
              <a:rPr lang="en-US" sz="1800" dirty="0"/>
              <a:t>- supporting multiple Kubernetes distributions.</a:t>
            </a:r>
          </a:p>
          <a:p>
            <a:pPr marL="285750" indent="-285750">
              <a:lnSpc>
                <a:spcPct val="100000"/>
              </a:lnSpc>
              <a:spcAft>
                <a:spcPts val="1000"/>
              </a:spcAft>
              <a:buFont typeface="Arial" panose="020B0604020202020204" pitchFamily="34" charset="0"/>
              <a:buChar char="•"/>
            </a:pPr>
            <a:r>
              <a:rPr lang="en-US" sz="1800" b="1" dirty="0"/>
              <a:t>Azure data services </a:t>
            </a:r>
            <a:r>
              <a:rPr lang="en-US" sz="1800" dirty="0"/>
              <a:t>- Azure SQL Managed Instance and PostgreSQL Hyperscale services.</a:t>
            </a:r>
          </a:p>
          <a:p>
            <a:pPr marL="285750" indent="-285750">
              <a:lnSpc>
                <a:spcPct val="100000"/>
              </a:lnSpc>
              <a:spcAft>
                <a:spcPts val="1000"/>
              </a:spcAft>
              <a:buFont typeface="Arial" panose="020B0604020202020204" pitchFamily="34" charset="0"/>
              <a:buChar char="•"/>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5" name="Picture 4">
            <a:extLst>
              <a:ext uri="{FF2B5EF4-FFF2-40B4-BE49-F238E27FC236}">
                <a16:creationId xmlns:a16="http://schemas.microsoft.com/office/drawing/2014/main" id="{39231E26-7641-4D54-8CCD-B4372847F3DD}"/>
              </a:ext>
            </a:extLst>
          </p:cNvPr>
          <p:cNvPicPr>
            <a:picLocks noChangeAspect="1"/>
          </p:cNvPicPr>
          <p:nvPr/>
        </p:nvPicPr>
        <p:blipFill>
          <a:blip r:embed="rId3"/>
          <a:stretch>
            <a:fillRect/>
          </a:stretch>
        </p:blipFill>
        <p:spPr>
          <a:xfrm>
            <a:off x="1287117" y="2254004"/>
            <a:ext cx="9213574" cy="3409022"/>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pic>
        <p:nvPicPr>
          <p:cNvPr id="4" name="Picture 3" descr="Icon&#10;&#10;Description automatically generated">
            <a:extLst>
              <a:ext uri="{FF2B5EF4-FFF2-40B4-BE49-F238E27FC236}">
                <a16:creationId xmlns:a16="http://schemas.microsoft.com/office/drawing/2014/main" id="{6C7949B8-40F7-4B71-AA36-FB75E4198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831" y="4098576"/>
            <a:ext cx="2834214" cy="1677050"/>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B81C4CF9-CB2A-4411-9BE8-8F34663D9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662" y="4102894"/>
            <a:ext cx="1681368" cy="1681368"/>
          </a:xfrm>
          <a:prstGeom prst="rect">
            <a:avLst/>
          </a:prstGeom>
        </p:spPr>
      </p:pic>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Purview</a:t>
            </a:r>
          </a:p>
        </p:txBody>
      </p:sp>
    </p:spTree>
    <p:extLst>
      <p:ext uri="{BB962C8B-B14F-4D97-AF65-F5344CB8AC3E}">
        <p14:creationId xmlns:p14="http://schemas.microsoft.com/office/powerpoint/2010/main" val="5581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Purview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208444" cy="502447"/>
          </a:xfrm>
        </p:spPr>
        <p:txBody>
          <a:bodyPr/>
          <a:lstStyle/>
          <a:p>
            <a:pPr>
              <a:lnSpc>
                <a:spcPct val="100000"/>
              </a:lnSpc>
              <a:spcAft>
                <a:spcPts val="1000"/>
              </a:spcAft>
            </a:pPr>
            <a:r>
              <a:rPr lang="en-US" sz="1800" dirty="0"/>
              <a:t>Azure Purview is a unified data governance service that helps you </a:t>
            </a:r>
            <a:br>
              <a:rPr lang="en-US" sz="1800" dirty="0"/>
            </a:br>
            <a:r>
              <a:rPr lang="en-US" sz="1800" dirty="0"/>
              <a:t>manage  and govern your on-premises, multi-cloud, and </a:t>
            </a:r>
            <a:br>
              <a:rPr lang="en-US" sz="1800" dirty="0"/>
            </a:br>
            <a:r>
              <a:rPr lang="en-US" sz="1800" dirty="0"/>
              <a:t>software-as-a-service (SaaS) data. </a:t>
            </a:r>
          </a:p>
          <a:p>
            <a:pPr>
              <a:lnSpc>
                <a:spcPct val="100000"/>
              </a:lnSpc>
              <a:spcAft>
                <a:spcPts val="1000"/>
              </a:spcAft>
            </a:pPr>
            <a:r>
              <a:rPr lang="en-US" sz="1800" dirty="0"/>
              <a:t>Easily create a holistic, up-to-date map of your data landscape </a:t>
            </a:r>
            <a:br>
              <a:rPr lang="en-US" sz="1800" dirty="0"/>
            </a:br>
            <a:r>
              <a:rPr lang="en-US" sz="1800" dirty="0"/>
              <a:t>with automated data discovery, sensitive data classification, and </a:t>
            </a:r>
            <a:br>
              <a:rPr lang="en-US" sz="1800" dirty="0"/>
            </a:br>
            <a:r>
              <a:rPr lang="en-US" sz="1800" dirty="0"/>
              <a:t>end-to-end data lineage. </a:t>
            </a:r>
          </a:p>
          <a:p>
            <a:pPr>
              <a:lnSpc>
                <a:spcPct val="100000"/>
              </a:lnSpc>
              <a:spcAft>
                <a:spcPts val="1000"/>
              </a:spcAft>
            </a:pPr>
            <a:r>
              <a:rPr lang="en-US" sz="1800" dirty="0"/>
              <a:t>Empower data consumers to find valuable, trustworthy data.</a:t>
            </a:r>
          </a:p>
          <a:p>
            <a:pPr>
              <a:lnSpc>
                <a:spcPct val="100000"/>
              </a:lnSpc>
              <a:spcAft>
                <a:spcPts val="1000"/>
              </a:spcAft>
            </a:pPr>
            <a:endParaRPr lang="en-US" sz="1800" dirty="0"/>
          </a:p>
          <a:p>
            <a:pPr>
              <a:lnSpc>
                <a:spcPct val="100000"/>
              </a:lnSpc>
              <a:spcAft>
                <a:spcPts val="1000"/>
              </a:spcAft>
            </a:pPr>
            <a:r>
              <a:rPr lang="en-US" sz="1800" dirty="0"/>
              <a:t>Purview Data Map is a cloud native PaaS service that captures metadata about enterprise data present in analytics and operation systems on-premises and cloud.</a:t>
            </a:r>
          </a:p>
          <a:p>
            <a:pPr>
              <a:lnSpc>
                <a:spcPct val="100000"/>
              </a:lnSpc>
              <a:spcAft>
                <a:spcPts val="1000"/>
              </a:spcAft>
            </a:pPr>
            <a:r>
              <a:rPr lang="en-US" sz="1800" dirty="0"/>
              <a:t>Data sources supported: </a:t>
            </a:r>
          </a:p>
          <a:p>
            <a:pPr>
              <a:lnSpc>
                <a:spcPct val="100000"/>
              </a:lnSpc>
              <a:spcAft>
                <a:spcPts val="1000"/>
              </a:spcAft>
            </a:pPr>
            <a:r>
              <a:rPr lang="en-US" sz="1800" dirty="0"/>
              <a:t>    </a:t>
            </a:r>
            <a:r>
              <a:rPr lang="en-US" sz="1800" dirty="0" err="1"/>
              <a:t>BlobStorage</a:t>
            </a:r>
            <a:r>
              <a:rPr lang="en-US" sz="1800" dirty="0"/>
              <a:t>, </a:t>
            </a:r>
            <a:r>
              <a:rPr lang="en-US" sz="1800" dirty="0" err="1"/>
              <a:t>AzureSQLMI</a:t>
            </a:r>
            <a:r>
              <a:rPr lang="en-US" sz="1800" dirty="0"/>
              <a:t>, </a:t>
            </a:r>
            <a:r>
              <a:rPr lang="en-US" sz="1800" dirty="0" err="1"/>
              <a:t>AzureSQLDB</a:t>
            </a:r>
            <a:r>
              <a:rPr lang="en-US" sz="1800" dirty="0"/>
              <a:t>, ADLSGen2, ADLSGen1, Synapse</a:t>
            </a:r>
          </a:p>
        </p:txBody>
      </p:sp>
      <p:pic>
        <p:nvPicPr>
          <p:cNvPr id="4" name="Picture 3" descr="Logo, company name&#10;&#10;Description automatically generated">
            <a:extLst>
              <a:ext uri="{FF2B5EF4-FFF2-40B4-BE49-F238E27FC236}">
                <a16:creationId xmlns:a16="http://schemas.microsoft.com/office/drawing/2014/main" id="{433B3771-8F16-49D0-824C-E9008857B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278" y="641073"/>
            <a:ext cx="3124200" cy="3124200"/>
          </a:xfrm>
          <a:prstGeom prst="rect">
            <a:avLst/>
          </a:prstGeom>
        </p:spPr>
      </p:pic>
    </p:spTree>
    <p:extLst>
      <p:ext uri="{BB962C8B-B14F-4D97-AF65-F5344CB8AC3E}">
        <p14:creationId xmlns:p14="http://schemas.microsoft.com/office/powerpoint/2010/main" val="20081883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457200"/>
            <a:ext cx="11018520" cy="553998"/>
          </a:xfrm>
        </p:spPr>
        <p:txBody>
          <a:bodyPr wrap="square" anchor="t">
            <a:normAutofit/>
          </a:bodyPr>
          <a:lstStyle/>
          <a:p>
            <a:r>
              <a:rPr lang="en-US" dirty="0"/>
              <a:t>Azure Purview \ </a:t>
            </a:r>
            <a:r>
              <a:rPr lang="en-US" dirty="0" err="1"/>
              <a:t>Profisee</a:t>
            </a:r>
            <a:endParaRPr lang="en-US" dirty="0"/>
          </a:p>
        </p:txBody>
      </p:sp>
      <p:pic>
        <p:nvPicPr>
          <p:cNvPr id="7" name="Picture 6" descr="Diagram, text&#10;&#10;Description automatically generated">
            <a:extLst>
              <a:ext uri="{FF2B5EF4-FFF2-40B4-BE49-F238E27FC236}">
                <a16:creationId xmlns:a16="http://schemas.microsoft.com/office/drawing/2014/main" id="{48941C53-5626-4541-9577-7C40E583C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522" y="1246276"/>
            <a:ext cx="8822077" cy="4689211"/>
          </a:xfrm>
          <a:prstGeom prst="rect">
            <a:avLst/>
          </a:prstGeom>
        </p:spPr>
      </p:pic>
    </p:spTree>
    <p:extLst>
      <p:ext uri="{BB962C8B-B14F-4D97-AF65-F5344CB8AC3E}">
        <p14:creationId xmlns:p14="http://schemas.microsoft.com/office/powerpoint/2010/main" val="37424702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12010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Microsoft Defender for Cloud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Microsoft Defender for Cloud (Security Center)</a:t>
            </a:r>
          </a:p>
        </p:txBody>
      </p:sp>
    </p:spTree>
    <p:extLst>
      <p:ext uri="{BB962C8B-B14F-4D97-AF65-F5344CB8AC3E}">
        <p14:creationId xmlns:p14="http://schemas.microsoft.com/office/powerpoint/2010/main" val="8841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Microsoft Defender for Cloud solutions will evaluate either the control or data plane of Azure or non-Azure resources and generate security recommendations based on that particular resource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a:t>Disabling </a:t>
            </a:r>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365 Defender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unified pre- and post-breach enterprise defense suite. It natively coordinates detection, prevention, investigation, and response across endpoints, identities, email, and applications to provide integrated protection against sophisticated attacks.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combines the capabilities of the following into a single solution:</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Microsoft Defender for Endpoint (formerly Azure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Active Directory Identity Protection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 July 6</a:t>
            </a:r>
            <a:r>
              <a:rPr lang="en-US" sz="1800" baseline="30000" dirty="0">
                <a:latin typeface="Segoe UI" panose="020B0502040204020203" pitchFamily="34" charset="0"/>
                <a:cs typeface="Segoe UI" panose="020B0502040204020203" pitchFamily="34" charset="0"/>
              </a:rPr>
              <a:t>th</a:t>
            </a:r>
            <a:r>
              <a:rPr lang="en-US" sz="1800" dirty="0">
                <a:latin typeface="Segoe UI" panose="020B0502040204020203" pitchFamily="34" charset="0"/>
                <a:cs typeface="Segoe UI" panose="020B0502040204020203" pitchFamily="34" charset="0"/>
              </a:rPr>
              <a:t> 2021 :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hlinkClick r:id="rId3"/>
              </a:rPr>
              <a:t>https://securitycenter.microsoft.com/reports</a:t>
            </a:r>
            <a:r>
              <a:rPr lang="en-US" sz="1800" dirty="0">
                <a:latin typeface="Segoe UI" panose="020B0502040204020203" pitchFamily="34" charset="0"/>
                <a:cs typeface="Segoe UI" panose="020B0502040204020203" pitchFamily="34" charset="0"/>
              </a:rPr>
              <a:t> =&gt; </a:t>
            </a:r>
            <a:r>
              <a:rPr lang="en-US" sz="1800" dirty="0">
                <a:latin typeface="Segoe UI" panose="020B0502040204020203" pitchFamily="34" charset="0"/>
                <a:cs typeface="Segoe UI" panose="020B0502040204020203" pitchFamily="34" charset="0"/>
                <a:hlinkClick r:id="rId4"/>
              </a:rPr>
              <a:t>https://security.microsoft.com</a:t>
            </a: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2" descr="Microsoft Defender - Wikipedia">
            <a:extLst>
              <a:ext uri="{FF2B5EF4-FFF2-40B4-BE49-F238E27FC236}">
                <a16:creationId xmlns:a16="http://schemas.microsoft.com/office/drawing/2014/main" id="{DA182EB7-5F33-4C1A-AF66-A4A14AB6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459" y="2875507"/>
            <a:ext cx="1540627" cy="15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Portal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(https://security.microsoft.com) combines protection, detection, investigation, and response to email, collaboration, identity, and device threats, in a central portal.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the security content that you use in the Office 365 Security and Compliance Center (protection.office.com) and the Microsoft Defender for Cloud security center (securitycenter.microsoft.com) can now be found in the Microsoft 365 Defender.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emphasizes unity, clarity, and common goals as it merges Azure Defender for Office 365 and Azure Defender for Endpoint. The merge was based on the priorities listed below, and made without sacrificing the capabilities that each security suite brought to the combination of:</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building blocks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terminology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entities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Feature parity with other workloads</a:t>
            </a:r>
          </a:p>
        </p:txBody>
      </p:sp>
      <p:pic>
        <p:nvPicPr>
          <p:cNvPr id="4" name="Picture 3">
            <a:extLst>
              <a:ext uri="{FF2B5EF4-FFF2-40B4-BE49-F238E27FC236}">
                <a16:creationId xmlns:a16="http://schemas.microsoft.com/office/drawing/2014/main" id="{7EE94680-99AE-4756-BDC2-0ADFE2251ED9}"/>
              </a:ext>
            </a:extLst>
          </p:cNvPr>
          <p:cNvPicPr>
            <a:picLocks noChangeAspect="1"/>
          </p:cNvPicPr>
          <p:nvPr/>
        </p:nvPicPr>
        <p:blipFill>
          <a:blip r:embed="rId3"/>
          <a:stretch>
            <a:fillRect/>
          </a:stretch>
        </p:blipFill>
        <p:spPr>
          <a:xfrm>
            <a:off x="5823284" y="4250155"/>
            <a:ext cx="3505200" cy="1714500"/>
          </a:xfrm>
          <a:prstGeom prst="rect">
            <a:avLst/>
          </a:prstGeom>
        </p:spPr>
      </p:pic>
    </p:spTree>
    <p:extLst>
      <p:ext uri="{BB962C8B-B14F-4D97-AF65-F5344CB8AC3E}">
        <p14:creationId xmlns:p14="http://schemas.microsoft.com/office/powerpoint/2010/main" val="6724714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Top Scoring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980605"/>
            <a:ext cx="6383449"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C</a:t>
            </a:r>
            <a:r>
              <a:rPr lang="en-US" sz="1400" b="0" i="0" dirty="0">
                <a:solidFill>
                  <a:srgbClr val="171717"/>
                </a:solidFill>
                <a:effectLst/>
                <a:latin typeface="Segoe UI" panose="020B0502040204020203" pitchFamily="34" charset="0"/>
              </a:rPr>
              <a:t>onsistently achieve high scores in independent tests.</a:t>
            </a:r>
          </a:p>
          <a:p>
            <a:pPr lvl="0" defTabSz="797968">
              <a:spcBef>
                <a:spcPct val="0"/>
              </a:spcBef>
              <a:spcAft>
                <a:spcPts val="800"/>
              </a:spcAft>
              <a:defRPr/>
            </a:pP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MITRE ATT&amp;CK</a:t>
            </a:r>
          </a:p>
          <a:p>
            <a:pPr lvl="0" defTabSz="797968">
              <a:spcBef>
                <a:spcPct val="0"/>
              </a:spcBef>
              <a:spcAft>
                <a:spcPts val="800"/>
              </a:spcAft>
              <a:defRPr/>
            </a:pPr>
            <a:r>
              <a:rPr lang="en-US" sz="1400" dirty="0">
                <a:solidFill>
                  <a:srgbClr val="171717"/>
                </a:solidFill>
                <a:latin typeface="Segoe UI" panose="020B0502040204020203" pitchFamily="34" charset="0"/>
              </a:rPr>
              <a:t>	</a:t>
            </a:r>
            <a:r>
              <a:rPr lang="en-US" sz="1400" b="0" i="0" dirty="0">
                <a:solidFill>
                  <a:srgbClr val="171717"/>
                </a:solidFill>
                <a:effectLst/>
                <a:latin typeface="Segoe UI" panose="020B0502040204020203" pitchFamily="34" charset="0"/>
              </a:rPr>
              <a:t>Microsoft 365 Defender provided nearly 100 percent coverage across the attack chain stages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leading out-of-box visibility into attacker activities, dramatically reducing manual work for SOCs vs. vendor solutions that relied on specific configuration changes.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automated real-time alerts without the need for configuration changes or custom detections; Microsoft is one of only three vendors who did not make configuration changes or rely on delayed detections.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Flagged more than 80 distinct alerts, and used built-in automation to correlate these alerts into only two incidents that mirrored the two MITRE ATT&amp;CK simulations, improving SOC analyst efficiency and reducing attacker dwell time and ability to persist.</a:t>
            </a: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	Identified seven distinct steps during the attack in which our protection features, which were disabled during testing, would have automatically intervened to stop the attack.</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42FD8D8C-56B4-47AE-A987-C5AB08D1A697}"/>
              </a:ext>
            </a:extLst>
          </p:cNvPr>
          <p:cNvPicPr>
            <a:picLocks noChangeAspect="1"/>
          </p:cNvPicPr>
          <p:nvPr/>
        </p:nvPicPr>
        <p:blipFill>
          <a:blip r:embed="rId3"/>
          <a:stretch>
            <a:fillRect/>
          </a:stretch>
        </p:blipFill>
        <p:spPr>
          <a:xfrm>
            <a:off x="7078763" y="1053882"/>
            <a:ext cx="4287504" cy="1979837"/>
          </a:xfrm>
          <a:prstGeom prst="rect">
            <a:avLst/>
          </a:prstGeom>
        </p:spPr>
      </p:pic>
      <p:sp>
        <p:nvSpPr>
          <p:cNvPr id="6" name="Text Placeholder 3">
            <a:extLst>
              <a:ext uri="{FF2B5EF4-FFF2-40B4-BE49-F238E27FC236}">
                <a16:creationId xmlns:a16="http://schemas.microsoft.com/office/drawing/2014/main" id="{ED95C448-89CD-4036-BF20-3D57C3A6B97C}"/>
              </a:ext>
            </a:extLst>
          </p:cNvPr>
          <p:cNvSpPr txBox="1">
            <a:spLocks/>
          </p:cNvSpPr>
          <p:nvPr/>
        </p:nvSpPr>
        <p:spPr>
          <a:xfrm>
            <a:off x="7298461" y="3589325"/>
            <a:ext cx="6383449" cy="286527"/>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97968">
              <a:spcBef>
                <a:spcPct val="0"/>
              </a:spcBef>
              <a:spcAft>
                <a:spcPts val="800"/>
              </a:spcAft>
              <a:defRPr/>
            </a:pPr>
            <a:r>
              <a:rPr lang="en-US" sz="1400" dirty="0">
                <a:solidFill>
                  <a:srgbClr val="171717"/>
                </a:solidFill>
                <a:latin typeface="Segoe UI" panose="020B0502040204020203" pitchFamily="34" charset="0"/>
              </a:rPr>
              <a:t>AV-TEST - Protection score of 6.0/6.0</a:t>
            </a:r>
          </a:p>
          <a:p>
            <a:pPr defTabSz="797968">
              <a:spcBef>
                <a:spcPct val="0"/>
              </a:spcBef>
              <a:spcAft>
                <a:spcPts val="800"/>
              </a:spcAft>
              <a:defRPr/>
            </a:pPr>
            <a:r>
              <a:rPr lang="en-US" sz="1400" dirty="0">
                <a:solidFill>
                  <a:srgbClr val="171717"/>
                </a:solidFill>
                <a:latin typeface="Segoe UI" panose="020B0502040204020203" pitchFamily="34" charset="0"/>
              </a:rPr>
              <a:t>AV-Comparatives - 	Protection rating of 99.8%</a:t>
            </a:r>
          </a:p>
          <a:p>
            <a:pPr defTabSz="797968">
              <a:spcBef>
                <a:spcPct val="0"/>
              </a:spcBef>
              <a:spcAft>
                <a:spcPts val="800"/>
              </a:spcAft>
              <a:defRPr/>
            </a:pPr>
            <a:r>
              <a:rPr lang="en-US" sz="1400" dirty="0">
                <a:solidFill>
                  <a:srgbClr val="171717"/>
                </a:solidFill>
                <a:latin typeface="Segoe UI" panose="020B0502040204020203" pitchFamily="34" charset="0"/>
              </a:rPr>
              <a:t>SE Labs - AAA award</a:t>
            </a:r>
          </a:p>
          <a:p>
            <a:pPr defTabSz="797968">
              <a:spcBef>
                <a:spcPct val="0"/>
              </a:spcBef>
              <a:spcAft>
                <a:spcPts val="800"/>
              </a:spcAft>
              <a:defRPr/>
            </a:pPr>
            <a:endParaRPr lang="en-US" sz="1400" dirty="0">
              <a:solidFill>
                <a:srgbClr val="171717"/>
              </a:solidFill>
              <a:latin typeface="Segoe UI" panose="020B0502040204020203" pitchFamily="34" charset="0"/>
            </a:endParaRPr>
          </a:p>
          <a:p>
            <a:pPr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33896533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Forrester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Microsoft Defender for Cloud recognized as a </a:t>
            </a:r>
            <a:br>
              <a:rPr lang="en-US" sz="1400" dirty="0">
                <a:solidFill>
                  <a:srgbClr val="171717"/>
                </a:solidFill>
                <a:latin typeface="Segoe UI" panose="020B0502040204020203" pitchFamily="34" charset="0"/>
              </a:rPr>
            </a:br>
            <a:r>
              <a:rPr lang="en-US" sz="1400" dirty="0">
                <a:solidFill>
                  <a:srgbClr val="171717"/>
                </a:solidFill>
                <a:latin typeface="Segoe UI" panose="020B0502040204020203" pitchFamily="34" charset="0"/>
              </a:rPr>
              <a:t>Leader in Enterprise Detection and Response</a:t>
            </a: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1026" name="Picture 2" descr="Foorester Wave edr report 2020 - top companies">
            <a:extLst>
              <a:ext uri="{FF2B5EF4-FFF2-40B4-BE49-F238E27FC236}">
                <a16:creationId xmlns:a16="http://schemas.microsoft.com/office/drawing/2014/main" id="{B7F41E13-CE9B-467F-A266-0382E3C7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34" y="662238"/>
            <a:ext cx="5600700" cy="603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6C896D-98D0-4B3A-9DD9-4DC078A4A883}"/>
              </a:ext>
            </a:extLst>
          </p:cNvPr>
          <p:cNvPicPr>
            <a:picLocks noChangeAspect="1"/>
          </p:cNvPicPr>
          <p:nvPr/>
        </p:nvPicPr>
        <p:blipFill>
          <a:blip r:embed="rId4"/>
          <a:stretch>
            <a:fillRect/>
          </a:stretch>
        </p:blipFill>
        <p:spPr>
          <a:xfrm>
            <a:off x="1192363" y="2025154"/>
            <a:ext cx="3911801" cy="3791145"/>
          </a:xfrm>
          <a:prstGeom prst="rect">
            <a:avLst/>
          </a:prstGeom>
        </p:spPr>
      </p:pic>
    </p:spTree>
    <p:extLst>
      <p:ext uri="{BB962C8B-B14F-4D97-AF65-F5344CB8AC3E}">
        <p14:creationId xmlns:p14="http://schemas.microsoft.com/office/powerpoint/2010/main" val="24322589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Gartner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82559" cy="4517827"/>
          </a:xfrm>
        </p:spPr>
        <p:txBody>
          <a:bodyPr/>
          <a:lstStyle/>
          <a:p>
            <a:pPr lvl="0" defTabSz="797968">
              <a:spcBef>
                <a:spcPct val="0"/>
              </a:spcBef>
              <a:spcAft>
                <a:spcPts val="800"/>
              </a:spcAft>
              <a:defRPr/>
            </a:pPr>
            <a:r>
              <a:rPr lang="en-US" sz="1800" dirty="0">
                <a:ln w="3175">
                  <a:noFill/>
                </a:ln>
                <a:cs typeface="Segoe UI Semibold"/>
              </a:rPr>
              <a:t>Microsoft Defender for Cloud recognized as a </a:t>
            </a:r>
            <a:br>
              <a:rPr lang="en-US" sz="1800" dirty="0">
                <a:ln w="3175">
                  <a:noFill/>
                </a:ln>
                <a:cs typeface="Segoe UI Semibold"/>
              </a:rPr>
            </a:br>
            <a:r>
              <a:rPr lang="en-US" sz="1800" dirty="0">
                <a:ln w="3175">
                  <a:noFill/>
                </a:ln>
                <a:cs typeface="Segoe UI Semibold"/>
              </a:rPr>
              <a:t>Leader &amp; Visionary in Enterprise Detection and Response</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Defender for Endpoint (MDE) provides an integrated and comprehensive set of EPP, EDR and threat hunting capabilities from a single cloud-hosted console and data lake.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native protection and prevention provided by Defender Antivirus in Windows OS is widely used and popular with customers, and is also leveraged by other vendors in this Magic Quadrant.</a:t>
            </a:r>
          </a:p>
        </p:txBody>
      </p:sp>
      <p:pic>
        <p:nvPicPr>
          <p:cNvPr id="2050" name="Picture 2" descr="Gartner Report">
            <a:extLst>
              <a:ext uri="{FF2B5EF4-FFF2-40B4-BE49-F238E27FC236}">
                <a16:creationId xmlns:a16="http://schemas.microsoft.com/office/drawing/2014/main" id="{964413D7-DD38-4F6E-868A-DAB3A52B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974430"/>
            <a:ext cx="4365959" cy="484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235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820816" cy="758022"/>
          </a:xfrm>
        </p:spPr>
        <p:txBody>
          <a:bodyPr/>
          <a:lstStyle/>
          <a:p>
            <a:r>
              <a:rPr lang="en-US" dirty="0"/>
              <a:t>Microsoft Defender for Cloud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Recommendations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Security Alerts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Secure Score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Regulatory compliance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Workload Protections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3C28790D-2976-480B-AAB3-69DAEE9778D9}"/>
              </a:ext>
            </a:extLst>
          </p:cNvPr>
          <p:cNvPicPr>
            <a:picLocks noChangeAspect="1"/>
          </p:cNvPicPr>
          <p:nvPr/>
        </p:nvPicPr>
        <p:blipFill>
          <a:blip r:embed="rId3"/>
          <a:stretch>
            <a:fillRect/>
          </a:stretch>
        </p:blipFill>
        <p:spPr>
          <a:xfrm>
            <a:off x="5767410" y="1853648"/>
            <a:ext cx="3215186" cy="4248978"/>
          </a:xfrm>
          <a:prstGeom prst="rect">
            <a:avLst/>
          </a:prstGeom>
        </p:spPr>
      </p:pic>
    </p:spTree>
    <p:extLst>
      <p:ext uri="{BB962C8B-B14F-4D97-AF65-F5344CB8AC3E}">
        <p14:creationId xmlns:p14="http://schemas.microsoft.com/office/powerpoint/2010/main" val="29791836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59195" cy="758022"/>
          </a:xfrm>
        </p:spPr>
        <p:txBody>
          <a:bodyPr/>
          <a:lstStyle/>
          <a:p>
            <a:r>
              <a:rPr lang="en-US" dirty="0"/>
              <a:t>Microsoft Defender + Microsoft Defender for Cloud + Azure Sentinel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493148"/>
            <a:ext cx="10719558" cy="502447"/>
          </a:xfrm>
        </p:spPr>
        <p:txBody>
          <a:bodyPr/>
          <a:lstStyle/>
          <a:p>
            <a:pPr>
              <a:lnSpc>
                <a:spcPct val="100000"/>
              </a:lnSpc>
              <a:spcAft>
                <a:spcPts val="1000"/>
              </a:spcAft>
            </a:pPr>
            <a:r>
              <a:rPr lang="en-US" sz="1800" dirty="0"/>
              <a:t>The combination of Microsoft Defender Endpoint protection, plus Microsoft Defender for Cloud control plane protection combined with Azure Sentinel hunting abilities provide for a single pane of glass that is a very powerful solution for customers.</a:t>
            </a:r>
          </a:p>
          <a:p>
            <a:pPr>
              <a:lnSpc>
                <a:spcPct val="100000"/>
              </a:lnSpc>
              <a:spcAft>
                <a:spcPts val="1000"/>
              </a:spcAft>
            </a:pPr>
            <a:endParaRPr lang="en-US" sz="1800" dirty="0"/>
          </a:p>
          <a:p>
            <a:pPr>
              <a:lnSpc>
                <a:spcPct val="100000"/>
              </a:lnSpc>
              <a:spcAft>
                <a:spcPts val="1000"/>
              </a:spcAft>
            </a:pPr>
            <a:r>
              <a:rPr lang="en-US" sz="1800" dirty="0"/>
              <a:t>Customer’s will ask you how to protect not just their Azure Portal, but also the devices that run inside them and how it all works with on-premises devices.</a:t>
            </a:r>
          </a:p>
          <a:p>
            <a:pPr>
              <a:lnSpc>
                <a:spcPct val="100000"/>
              </a:lnSpc>
              <a:spcAft>
                <a:spcPts val="1000"/>
              </a:spcAft>
            </a:pPr>
            <a:endParaRPr lang="en-US" sz="1800" dirty="0"/>
          </a:p>
          <a:p>
            <a:pPr>
              <a:lnSpc>
                <a:spcPct val="100000"/>
              </a:lnSpc>
              <a:spcAft>
                <a:spcPts val="1000"/>
              </a:spcAft>
            </a:pPr>
            <a:r>
              <a:rPr lang="en-US" sz="1800" dirty="0"/>
              <a:t>Attackers don’t care where the device is running, an integrated hybrid network will still allow for lateral movement from on-premises to Azure and vice versa.</a:t>
            </a:r>
          </a:p>
          <a:p>
            <a:pPr>
              <a:lnSpc>
                <a:spcPct val="100000"/>
              </a:lnSpc>
              <a:spcAft>
                <a:spcPts val="1000"/>
              </a:spcAft>
            </a:pPr>
            <a:endParaRPr lang="en-US" sz="1800" dirty="0"/>
          </a:p>
        </p:txBody>
      </p:sp>
      <p:pic>
        <p:nvPicPr>
          <p:cNvPr id="1030" name="Picture 6" descr="Azure Sentinel – Cloud-native SIEM Solution | Microsoft Azure">
            <a:extLst>
              <a:ext uri="{FF2B5EF4-FFF2-40B4-BE49-F238E27FC236}">
                <a16:creationId xmlns:a16="http://schemas.microsoft.com/office/drawing/2014/main" id="{7028CFCC-BF9F-4FA9-B6B0-C68305D8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966" y="4902163"/>
            <a:ext cx="2711114" cy="1423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Defender - Wikipedia">
            <a:extLst>
              <a:ext uri="{FF2B5EF4-FFF2-40B4-BE49-F238E27FC236}">
                <a16:creationId xmlns:a16="http://schemas.microsoft.com/office/drawing/2014/main" id="{7C8B138C-182E-4712-97FE-8725A0579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009" y="4902163"/>
            <a:ext cx="1540627" cy="1540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icing—Azure Defender | Microsoft Azure">
            <a:extLst>
              <a:ext uri="{FF2B5EF4-FFF2-40B4-BE49-F238E27FC236}">
                <a16:creationId xmlns:a16="http://schemas.microsoft.com/office/drawing/2014/main" id="{ACCCA7A9-520F-42A3-8775-BACB43D17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485" y="5019455"/>
            <a:ext cx="2711115"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941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69447" cy="758022"/>
          </a:xfrm>
        </p:spPr>
        <p:txBody>
          <a:bodyPr/>
          <a:lstStyle/>
          <a:p>
            <a:r>
              <a:rPr lang="en-US" dirty="0"/>
              <a:t>How They Work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utilizes Log Analytics for log data collection and analysis. The backing Log Analytics instance </a:t>
            </a:r>
            <a:r>
              <a:rPr lang="en-US" sz="1800" b="1" dirty="0"/>
              <a:t>is not </a:t>
            </a:r>
            <a:r>
              <a:rPr lang="en-US" sz="1800" dirty="0"/>
              <a:t>surfaced in a client’s Azure subscription/tenant</a:t>
            </a:r>
          </a:p>
          <a:p>
            <a:pPr>
              <a:lnSpc>
                <a:spcPct val="100000"/>
              </a:lnSpc>
              <a:spcAft>
                <a:spcPts val="1000"/>
              </a:spcAft>
            </a:pPr>
            <a:endParaRPr lang="en-US" sz="1800" dirty="0"/>
          </a:p>
          <a:p>
            <a:pPr>
              <a:lnSpc>
                <a:spcPct val="100000"/>
              </a:lnSpc>
              <a:spcAft>
                <a:spcPts val="1000"/>
              </a:spcAft>
            </a:pPr>
            <a:r>
              <a:rPr lang="en-US" sz="1800" dirty="0"/>
              <a:t>Microsoft Defender for Cloud utilizes Log Analytics for log data collection and analysis, this instance is surfaced in Azure Portal.</a:t>
            </a:r>
          </a:p>
          <a:p>
            <a:pPr>
              <a:lnSpc>
                <a:spcPct val="100000"/>
              </a:lnSpc>
              <a:spcAft>
                <a:spcPts val="1000"/>
              </a:spcAft>
            </a:pPr>
            <a:endParaRPr lang="en-US" sz="1800" dirty="0"/>
          </a:p>
          <a:p>
            <a:pPr>
              <a:lnSpc>
                <a:spcPct val="100000"/>
              </a:lnSpc>
              <a:spcAft>
                <a:spcPts val="1000"/>
              </a:spcAft>
            </a:pPr>
            <a:r>
              <a:rPr lang="en-US" sz="1800" dirty="0"/>
              <a:t>Both use the same Log Analytics agent (Microsoft Monitoring Agent) for logging. Agent can be configured to send logs to more than one Log Analytics workspace and can run on-premises or across clouds.</a:t>
            </a:r>
          </a:p>
          <a:p>
            <a:pPr>
              <a:lnSpc>
                <a:spcPct val="100000"/>
              </a:lnSpc>
              <a:spcAft>
                <a:spcPts val="1000"/>
              </a:spcAft>
            </a:pPr>
            <a:endParaRPr lang="en-US" sz="1800" dirty="0"/>
          </a:p>
          <a:p>
            <a:pPr>
              <a:lnSpc>
                <a:spcPct val="100000"/>
              </a:lnSpc>
              <a:spcAft>
                <a:spcPts val="1000"/>
              </a:spcAft>
            </a:pPr>
            <a:r>
              <a:rPr lang="en-US" sz="1800" dirty="0"/>
              <a:t>Microsoft Defender for Endpoint can be installed in a customer’s Azure Compute as well as on-premises compute infrastructure.  The combination provides a high effective solution for protecting Azure resources.</a:t>
            </a:r>
          </a:p>
          <a:p>
            <a:pPr>
              <a:lnSpc>
                <a:spcPct val="100000"/>
              </a:lnSpc>
              <a:spcAft>
                <a:spcPts val="1000"/>
              </a:spcAft>
            </a:pPr>
            <a:endParaRPr lang="en-US" sz="1800" dirty="0"/>
          </a:p>
          <a:p>
            <a:pPr>
              <a:lnSpc>
                <a:spcPct val="100000"/>
              </a:lnSpc>
              <a:spcAft>
                <a:spcPts val="1000"/>
              </a:spcAft>
            </a:pPr>
            <a:r>
              <a:rPr lang="en-US" sz="1800" b="1" dirty="0"/>
              <a:t>Explore the Art of the Possible!</a:t>
            </a:r>
          </a:p>
          <a:p>
            <a:pPr>
              <a:lnSpc>
                <a:spcPct val="100000"/>
              </a:lnSpc>
              <a:spcAft>
                <a:spcPts val="1000"/>
              </a:spcAft>
            </a:pPr>
            <a:endParaRPr lang="en-US" sz="1800" dirty="0"/>
          </a:p>
        </p:txBody>
      </p:sp>
    </p:spTree>
    <p:extLst>
      <p:ext uri="{BB962C8B-B14F-4D97-AF65-F5344CB8AC3E}">
        <p14:creationId xmlns:p14="http://schemas.microsoft.com/office/powerpoint/2010/main" val="341839607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18563" cy="758022"/>
          </a:xfrm>
        </p:spPr>
        <p:txBody>
          <a:bodyPr/>
          <a:lstStyle/>
          <a:p>
            <a:r>
              <a:rPr lang="en-US" dirty="0"/>
              <a:t>All roads lead to Log Analytics and Azure Sentinel.</a:t>
            </a:r>
            <a:br>
              <a:rPr lang="en-US" dirty="0"/>
            </a:b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Sentinel provides the linkage to allow for data in Microsoft Defender for Cloud to be replicated to the Azure exposed Log Analytics workspace for a full picture of an organization's security and logging landscape.</a:t>
            </a:r>
          </a:p>
          <a:p>
            <a:pPr>
              <a:lnSpc>
                <a:spcPct val="100000"/>
              </a:lnSpc>
              <a:spcAft>
                <a:spcPts val="1000"/>
              </a:spcAft>
            </a:pPr>
            <a:endParaRPr lang="en-US" sz="1800" dirty="0"/>
          </a:p>
          <a:p>
            <a:pPr>
              <a:lnSpc>
                <a:spcPct val="100000"/>
              </a:lnSpc>
              <a:spcAft>
                <a:spcPts val="1000"/>
              </a:spcAft>
            </a:pPr>
            <a:r>
              <a:rPr lang="en-US" sz="1800" dirty="0"/>
              <a:t>A single workspace allows for more in-depth analysis across entities and relationships between them.</a:t>
            </a:r>
          </a:p>
          <a:p>
            <a:pPr>
              <a:lnSpc>
                <a:spcPct val="100000"/>
              </a:lnSpc>
              <a:spcAft>
                <a:spcPts val="1000"/>
              </a:spcAft>
            </a:pPr>
            <a:endParaRPr lang="en-US" sz="1800" dirty="0"/>
          </a:p>
          <a:p>
            <a:pPr>
              <a:lnSpc>
                <a:spcPct val="100000"/>
              </a:lnSpc>
              <a:spcAft>
                <a:spcPts val="1000"/>
              </a:spcAft>
            </a:pPr>
            <a:endParaRPr lang="en-US" sz="1800" dirty="0"/>
          </a:p>
        </p:txBody>
      </p:sp>
      <p:pic>
        <p:nvPicPr>
          <p:cNvPr id="2050" name="Picture 2">
            <a:extLst>
              <a:ext uri="{FF2B5EF4-FFF2-40B4-BE49-F238E27FC236}">
                <a16:creationId xmlns:a16="http://schemas.microsoft.com/office/drawing/2014/main" id="{CA445875-72B5-4A4D-9633-92F451415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32" y="3609473"/>
            <a:ext cx="1830731" cy="148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zure Sentinel – Cloud-native SIEM Solution | Microsoft Azure">
            <a:extLst>
              <a:ext uri="{FF2B5EF4-FFF2-40B4-BE49-F238E27FC236}">
                <a16:creationId xmlns:a16="http://schemas.microsoft.com/office/drawing/2014/main" id="{C811308E-D35C-4E60-994C-FA490E15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4077"/>
            <a:ext cx="2711114"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48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Identity</a:t>
            </a:r>
          </a:p>
        </p:txBody>
      </p:sp>
    </p:spTree>
    <p:extLst>
      <p:ext uri="{BB962C8B-B14F-4D97-AF65-F5344CB8AC3E}">
        <p14:creationId xmlns:p14="http://schemas.microsoft.com/office/powerpoint/2010/main" val="17905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705CBEF3-2D2F-4604-82C0-923658921F24}"/>
              </a:ext>
            </a:extLst>
          </p:cNvPr>
          <p:cNvPicPr>
            <a:picLocks noGrp="1" noChangeAspect="1"/>
          </p:cNvPicPr>
          <p:nvPr>
            <p:ph idx="1"/>
          </p:nvPr>
        </p:nvPicPr>
        <p:blipFill rotWithShape="1">
          <a:blip r:embed="rId2"/>
          <a:srcRect l="203" r="4687" b="1"/>
          <a:stretch/>
        </p:blipFill>
        <p:spPr>
          <a:xfrm>
            <a:off x="20" y="10"/>
            <a:ext cx="12191979" cy="6857990"/>
          </a:xfrm>
          <a:prstGeom prst="rect">
            <a:avLst/>
          </a:prstGeom>
        </p:spPr>
      </p:pic>
    </p:spTree>
    <p:extLst>
      <p:ext uri="{BB962C8B-B14F-4D97-AF65-F5344CB8AC3E}">
        <p14:creationId xmlns:p14="http://schemas.microsoft.com/office/powerpoint/2010/main" val="109092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034-F944-471E-921B-0D4EE4BE9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8E60F-59A1-4D82-828F-B81BFE6894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C82331-375B-4DB2-81A7-07F5F19ABA7C}"/>
              </a:ext>
            </a:extLst>
          </p:cNvPr>
          <p:cNvPicPr>
            <a:picLocks noChangeAspect="1"/>
          </p:cNvPicPr>
          <p:nvPr/>
        </p:nvPicPr>
        <p:blipFill>
          <a:blip r:embed="rId2"/>
          <a:stretch>
            <a:fillRect/>
          </a:stretch>
        </p:blipFill>
        <p:spPr>
          <a:xfrm>
            <a:off x="28192" y="0"/>
            <a:ext cx="12135615" cy="6858000"/>
          </a:xfrm>
          <a:prstGeom prst="rect">
            <a:avLst/>
          </a:prstGeom>
        </p:spPr>
      </p:pic>
    </p:spTree>
    <p:extLst>
      <p:ext uri="{BB962C8B-B14F-4D97-AF65-F5344CB8AC3E}">
        <p14:creationId xmlns:p14="http://schemas.microsoft.com/office/powerpoint/2010/main" val="621696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descr="Diagram, schematic&#10;&#10;Description automatically generated">
            <a:extLst>
              <a:ext uri="{FF2B5EF4-FFF2-40B4-BE49-F238E27FC236}">
                <a16:creationId xmlns:a16="http://schemas.microsoft.com/office/drawing/2014/main" id="{0CAA7C47-34DD-40D5-9A5C-E9A1C09BAD4E}"/>
              </a:ext>
            </a:extLst>
          </p:cNvPr>
          <p:cNvPicPr>
            <a:picLocks noGrp="1" noChangeAspect="1"/>
          </p:cNvPicPr>
          <p:nvPr>
            <p:ph idx="1"/>
          </p:nvPr>
        </p:nvPicPr>
        <p:blipFill rotWithShape="1">
          <a:blip r:embed="rId2"/>
          <a:srcRect l="470" r="1753" b="1"/>
          <a:stretch/>
        </p:blipFill>
        <p:spPr>
          <a:xfrm>
            <a:off x="20" y="10"/>
            <a:ext cx="12191979" cy="6857990"/>
          </a:xfrm>
          <a:prstGeom prst="rect">
            <a:avLst/>
          </a:prstGeom>
        </p:spPr>
      </p:pic>
    </p:spTree>
    <p:extLst>
      <p:ext uri="{BB962C8B-B14F-4D97-AF65-F5344CB8AC3E}">
        <p14:creationId xmlns:p14="http://schemas.microsoft.com/office/powerpoint/2010/main" val="3214741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1157" y="1952060"/>
            <a:ext cx="351525" cy="39106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465800" y="2054351"/>
            <a:ext cx="561683" cy="4090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369564" y="2045069"/>
            <a:ext cx="533400" cy="42810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818872" y="1956026"/>
            <a:ext cx="553548" cy="5850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4021073" y="2065782"/>
            <a:ext cx="892175"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70" normalizeH="0" baseline="0" noProof="0" dirty="0">
                <a:ln>
                  <a:noFill/>
                </a:ln>
                <a:solidFill>
                  <a:prstClr val="black"/>
                </a:solidFill>
                <a:effectLst/>
                <a:uLnTx/>
                <a:uFillTx/>
                <a:latin typeface="Segoe UI"/>
                <a:ea typeface="+mn-ea"/>
                <a:cs typeface="Segoe UI"/>
              </a:rPr>
              <a:t>F</a:t>
            </a:r>
            <a:r>
              <a:rPr kumimoji="0" sz="2000" b="0" i="0" u="none" strike="noStrike" kern="1200" cap="none" spc="0" normalizeH="0" baseline="0" noProof="0" dirty="0">
                <a:ln>
                  <a:noFill/>
                </a:ln>
                <a:solidFill>
                  <a:prstClr val="black"/>
                </a:solidFill>
                <a:effectLst/>
                <a:uLnTx/>
                <a:uFillTx/>
                <a:latin typeface="Segoe UI"/>
                <a:ea typeface="+mn-ea"/>
                <a:cs typeface="Segoe UI"/>
              </a:rPr>
              <a:t>ami</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iar  Device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6454266" y="2088007"/>
            <a:ext cx="11715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0" normalizeH="0" baseline="0" noProof="0" dirty="0">
                <a:ln>
                  <a:noFill/>
                </a:ln>
                <a:solidFill>
                  <a:prstClr val="black"/>
                </a:solidFill>
                <a:effectLst/>
                <a:uLnTx/>
                <a:uFillTx/>
                <a:latin typeface="Segoe UI"/>
                <a:ea typeface="+mn-ea"/>
                <a:cs typeface="Segoe UI"/>
              </a:rPr>
              <a:t>Familiar</a:t>
            </a:r>
            <a:r>
              <a:rPr kumimoji="0" sz="2000" b="0" i="0" u="none" strike="noStrike" kern="1200" cap="none" spc="-85" normalizeH="0" baseline="0" noProof="0" dirty="0">
                <a:ln>
                  <a:noFill/>
                </a:ln>
                <a:solidFill>
                  <a:prstClr val="black"/>
                </a:solidFill>
                <a:effectLst/>
                <a:uLnTx/>
                <a:uFillTx/>
                <a:latin typeface="Segoe UI"/>
                <a:ea typeface="+mn-ea"/>
                <a:cs typeface="Segoe UI"/>
              </a:rPr>
              <a:t> </a:t>
            </a:r>
            <a:r>
              <a:rPr kumimoji="0" sz="2000" b="0" i="0" u="none" strike="noStrike" kern="1200" cap="none" spc="-5" normalizeH="0" baseline="0" noProof="0" dirty="0">
                <a:ln>
                  <a:noFill/>
                </a:ln>
                <a:solidFill>
                  <a:prstClr val="black"/>
                </a:solidFill>
                <a:effectLst/>
                <a:uLnTx/>
                <a:uFillTx/>
                <a:latin typeface="Segoe UI"/>
                <a:ea typeface="+mn-ea"/>
                <a:cs typeface="Segoe UI"/>
              </a:rPr>
              <a:t>IP</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9302242" y="2065782"/>
            <a:ext cx="1299210"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25" normalizeH="0" baseline="0" noProof="0" dirty="0">
                <a:ln>
                  <a:noFill/>
                </a:ln>
                <a:solidFill>
                  <a:prstClr val="black"/>
                </a:solidFill>
                <a:effectLst/>
                <a:uLnTx/>
                <a:uFillTx/>
                <a:latin typeface="Segoe UI"/>
                <a:ea typeface="+mn-ea"/>
                <a:cs typeface="Segoe UI"/>
              </a:rPr>
              <a:t>Trusted  </a:t>
            </a:r>
            <a:r>
              <a:rPr kumimoji="0" sz="2000" b="0" i="0" u="none" strike="noStrike" kern="1200" cap="none" spc="0" normalizeH="0" baseline="0" noProof="0" dirty="0">
                <a:ln>
                  <a:noFill/>
                </a:ln>
                <a:solidFill>
                  <a:prstClr val="black"/>
                </a:solidFill>
                <a:effectLst/>
                <a:uLnTx/>
                <a:uFillTx/>
                <a:latin typeface="Segoe UI"/>
                <a:ea typeface="+mn-ea"/>
                <a:cs typeface="Segoe UI"/>
              </a:rPr>
              <a:t>App</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t>
            </a:r>
            <a:r>
              <a:rPr kumimoji="0" sz="2000" b="0" i="0" u="none" strike="noStrike" kern="1200" cap="none" spc="-10" normalizeH="0" baseline="0" noProof="0" dirty="0">
                <a:ln>
                  <a:noFill/>
                </a:ln>
                <a:solidFill>
                  <a:prstClr val="black"/>
                </a:solidFill>
                <a:effectLst/>
                <a:uLnTx/>
                <a:uFillTx/>
                <a:latin typeface="Segoe UI"/>
                <a:ea typeface="+mn-ea"/>
                <a:cs typeface="Segoe UI"/>
              </a:rPr>
              <a:t>c</a:t>
            </a:r>
            <a:r>
              <a:rPr kumimoji="0" sz="2000" b="0" i="0" u="none" strike="noStrike" kern="1200" cap="none" spc="0" normalizeH="0" baseline="0" noProof="0" dirty="0">
                <a:ln>
                  <a:noFill/>
                </a:ln>
                <a:solidFill>
                  <a:prstClr val="black"/>
                </a:solidFill>
                <a:effectLst/>
                <a:uLnTx/>
                <a:uFillTx/>
                <a:latin typeface="Segoe UI"/>
                <a:ea typeface="+mn-ea"/>
                <a:cs typeface="Segoe UI"/>
              </a:rPr>
              <a:t>ation</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p:nvPr/>
        </p:nvSpPr>
        <p:spPr>
          <a:xfrm>
            <a:off x="1400936" y="2061794"/>
            <a:ext cx="65278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Segoe UI"/>
                <a:ea typeface="+mn-ea"/>
                <a:cs typeface="Segoe UI"/>
              </a:rPr>
              <a:t>C</a:t>
            </a:r>
            <a:r>
              <a:rPr kumimoji="0" sz="2000" b="0" i="0" u="none" strike="noStrike" kern="1200" cap="none" spc="-15" normalizeH="0" baseline="0" noProof="0" dirty="0">
                <a:ln>
                  <a:noFill/>
                </a:ln>
                <a:solidFill>
                  <a:prstClr val="black"/>
                </a:solidFill>
                <a:effectLst/>
                <a:uLnTx/>
                <a:uFillTx/>
                <a:latin typeface="Segoe UI"/>
                <a:ea typeface="+mn-ea"/>
                <a:cs typeface="Segoe UI"/>
              </a:rPr>
              <a:t>l</a:t>
            </a:r>
            <a:r>
              <a:rPr kumimoji="0" sz="2000" b="0" i="0" u="none" strike="noStrike" kern="1200" cap="none" spc="0" normalizeH="0" baseline="0" noProof="0" dirty="0">
                <a:ln>
                  <a:noFill/>
                </a:ln>
                <a:solidFill>
                  <a:prstClr val="black"/>
                </a:solidFill>
                <a:effectLst/>
                <a:uLnTx/>
                <a:uFillTx/>
                <a:latin typeface="Segoe UI"/>
                <a:ea typeface="+mn-ea"/>
                <a:cs typeface="Segoe UI"/>
              </a:rPr>
              <a:t>a</a:t>
            </a:r>
            <a:r>
              <a:rPr kumimoji="0" sz="2000" b="0" i="0" u="none" strike="noStrike" kern="1200" cap="none" spc="-10" normalizeH="0" baseline="0" noProof="0" dirty="0">
                <a:ln>
                  <a:noFill/>
                </a:ln>
                <a:solidFill>
                  <a:prstClr val="black"/>
                </a:solidFill>
                <a:effectLst/>
                <a:uLnTx/>
                <a:uFillTx/>
                <a:latin typeface="Segoe UI"/>
                <a:ea typeface="+mn-ea"/>
                <a:cs typeface="Segoe UI"/>
              </a:rPr>
              <a:t>i</a:t>
            </a:r>
            <a:r>
              <a:rPr kumimoji="0" sz="2000" b="0" i="0" u="none" strike="noStrike" kern="1200" cap="none" spc="-30" normalizeH="0" baseline="0" noProof="0" dirty="0">
                <a:ln>
                  <a:noFill/>
                </a:ln>
                <a:solidFill>
                  <a:prstClr val="black"/>
                </a:solidFill>
                <a:effectLst/>
                <a:uLnTx/>
                <a:uFillTx/>
                <a:latin typeface="Segoe UI"/>
                <a:ea typeface="+mn-ea"/>
                <a:cs typeface="Segoe UI"/>
              </a:rPr>
              <a:t>r</a:t>
            </a:r>
            <a:r>
              <a:rPr kumimoji="0" sz="2000" b="0" i="0" u="none" strike="noStrike" kern="1200" cap="none" spc="0" normalizeH="0" baseline="0" noProof="0" dirty="0">
                <a:ln>
                  <a:noFill/>
                </a:ln>
                <a:solidFill>
                  <a:prstClr val="black"/>
                </a:solidFill>
                <a:effectLst/>
                <a:uLnTx/>
                <a:uFillTx/>
                <a:latin typeface="Segoe UI"/>
                <a:ea typeface="+mn-ea"/>
                <a:cs typeface="Segoe UI"/>
              </a:rPr>
              <a:t>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1284918" y="2423471"/>
            <a:ext cx="586740" cy="210820"/>
          </a:xfrm>
          <a:custGeom>
            <a:avLst/>
            <a:gdLst/>
            <a:ahLst/>
            <a:cxnLst/>
            <a:rect l="l" t="t" r="r" b="b"/>
            <a:pathLst>
              <a:path w="586739" h="210819">
                <a:moveTo>
                  <a:pt x="551419" y="193857"/>
                </a:moveTo>
                <a:lnTo>
                  <a:pt x="550923" y="193857"/>
                </a:lnTo>
                <a:lnTo>
                  <a:pt x="546043" y="194316"/>
                </a:lnTo>
                <a:lnTo>
                  <a:pt x="542823" y="198210"/>
                </a:lnTo>
                <a:lnTo>
                  <a:pt x="543649" y="206994"/>
                </a:lnTo>
                <a:lnTo>
                  <a:pt x="547531" y="210222"/>
                </a:lnTo>
                <a:lnTo>
                  <a:pt x="551915" y="209809"/>
                </a:lnTo>
                <a:lnTo>
                  <a:pt x="582395" y="209809"/>
                </a:lnTo>
                <a:lnTo>
                  <a:pt x="585935" y="206361"/>
                </a:lnTo>
                <a:lnTo>
                  <a:pt x="586060" y="197577"/>
                </a:lnTo>
                <a:lnTo>
                  <a:pt x="582556" y="193966"/>
                </a:lnTo>
                <a:lnTo>
                  <a:pt x="577954" y="193903"/>
                </a:lnTo>
                <a:lnTo>
                  <a:pt x="551915" y="193903"/>
                </a:lnTo>
                <a:lnTo>
                  <a:pt x="551419" y="193857"/>
                </a:lnTo>
                <a:close/>
              </a:path>
              <a:path w="586739" h="210819">
                <a:moveTo>
                  <a:pt x="582395" y="209809"/>
                </a:moveTo>
                <a:lnTo>
                  <a:pt x="577954" y="209809"/>
                </a:lnTo>
                <a:lnTo>
                  <a:pt x="582331" y="209872"/>
                </a:lnTo>
                <a:close/>
              </a:path>
              <a:path w="586739" h="210819">
                <a:moveTo>
                  <a:pt x="572743" y="15952"/>
                </a:moveTo>
                <a:lnTo>
                  <a:pt x="556874" y="15952"/>
                </a:lnTo>
                <a:lnTo>
                  <a:pt x="556874" y="193903"/>
                </a:lnTo>
                <a:lnTo>
                  <a:pt x="572743" y="193903"/>
                </a:lnTo>
                <a:lnTo>
                  <a:pt x="572743" y="15952"/>
                </a:lnTo>
                <a:close/>
              </a:path>
              <a:path w="586739" h="210819">
                <a:moveTo>
                  <a:pt x="551419" y="0"/>
                </a:moveTo>
                <a:lnTo>
                  <a:pt x="546215" y="2531"/>
                </a:lnTo>
                <a:lnTo>
                  <a:pt x="545838" y="2916"/>
                </a:lnTo>
                <a:lnTo>
                  <a:pt x="545507" y="3327"/>
                </a:lnTo>
                <a:lnTo>
                  <a:pt x="545223" y="3777"/>
                </a:lnTo>
                <a:lnTo>
                  <a:pt x="544932" y="4168"/>
                </a:lnTo>
                <a:lnTo>
                  <a:pt x="544687" y="4579"/>
                </a:lnTo>
                <a:lnTo>
                  <a:pt x="544476" y="5017"/>
                </a:lnTo>
                <a:lnTo>
                  <a:pt x="544178" y="5812"/>
                </a:lnTo>
                <a:lnTo>
                  <a:pt x="544013" y="6654"/>
                </a:lnTo>
                <a:lnTo>
                  <a:pt x="544039" y="9013"/>
                </a:lnTo>
                <a:lnTo>
                  <a:pt x="546215" y="13221"/>
                </a:lnTo>
                <a:lnTo>
                  <a:pt x="546526" y="13725"/>
                </a:lnTo>
                <a:lnTo>
                  <a:pt x="546704" y="13964"/>
                </a:lnTo>
                <a:lnTo>
                  <a:pt x="548146" y="15236"/>
                </a:lnTo>
                <a:lnTo>
                  <a:pt x="549997" y="15945"/>
                </a:lnTo>
                <a:lnTo>
                  <a:pt x="577974" y="15945"/>
                </a:lnTo>
                <a:lnTo>
                  <a:pt x="578694" y="15707"/>
                </a:lnTo>
                <a:lnTo>
                  <a:pt x="579435" y="15707"/>
                </a:lnTo>
                <a:lnTo>
                  <a:pt x="582913" y="13964"/>
                </a:lnTo>
                <a:lnTo>
                  <a:pt x="583415" y="13646"/>
                </a:lnTo>
                <a:lnTo>
                  <a:pt x="583653" y="13467"/>
                </a:lnTo>
                <a:lnTo>
                  <a:pt x="583997" y="12983"/>
                </a:lnTo>
                <a:lnTo>
                  <a:pt x="584394" y="12227"/>
                </a:lnTo>
                <a:lnTo>
                  <a:pt x="584744" y="11737"/>
                </a:lnTo>
                <a:lnTo>
                  <a:pt x="584896" y="11478"/>
                </a:lnTo>
                <a:lnTo>
                  <a:pt x="585108" y="11001"/>
                </a:lnTo>
                <a:lnTo>
                  <a:pt x="585273" y="10504"/>
                </a:lnTo>
                <a:lnTo>
                  <a:pt x="585447" y="9769"/>
                </a:lnTo>
                <a:lnTo>
                  <a:pt x="586186" y="7131"/>
                </a:lnTo>
                <a:lnTo>
                  <a:pt x="581174" y="795"/>
                </a:lnTo>
                <a:lnTo>
                  <a:pt x="580684" y="450"/>
                </a:lnTo>
                <a:lnTo>
                  <a:pt x="580426" y="298"/>
                </a:lnTo>
                <a:lnTo>
                  <a:pt x="579772" y="106"/>
                </a:lnTo>
                <a:lnTo>
                  <a:pt x="579435" y="46"/>
                </a:lnTo>
                <a:lnTo>
                  <a:pt x="551915" y="46"/>
                </a:lnTo>
                <a:lnTo>
                  <a:pt x="551419" y="0"/>
                </a:lnTo>
                <a:close/>
              </a:path>
              <a:path w="586739" h="210819">
                <a:moveTo>
                  <a:pt x="578449" y="33"/>
                </a:moveTo>
                <a:lnTo>
                  <a:pt x="577954" y="46"/>
                </a:lnTo>
                <a:lnTo>
                  <a:pt x="578694" y="46"/>
                </a:lnTo>
                <a:lnTo>
                  <a:pt x="578449" y="33"/>
                </a:lnTo>
                <a:close/>
              </a:path>
              <a:path w="586739" h="210819">
                <a:moveTo>
                  <a:pt x="579190" y="33"/>
                </a:moveTo>
                <a:lnTo>
                  <a:pt x="578694" y="46"/>
                </a:lnTo>
                <a:lnTo>
                  <a:pt x="579435" y="46"/>
                </a:lnTo>
                <a:lnTo>
                  <a:pt x="579190" y="33"/>
                </a:lnTo>
                <a:close/>
              </a:path>
              <a:path w="586739" h="210819">
                <a:moveTo>
                  <a:pt x="57485" y="118599"/>
                </a:moveTo>
                <a:lnTo>
                  <a:pt x="41616" y="118599"/>
                </a:lnTo>
                <a:lnTo>
                  <a:pt x="41556" y="155548"/>
                </a:lnTo>
                <a:lnTo>
                  <a:pt x="45054" y="159160"/>
                </a:lnTo>
                <a:lnTo>
                  <a:pt x="53822" y="159286"/>
                </a:lnTo>
                <a:lnTo>
                  <a:pt x="57425" y="155773"/>
                </a:lnTo>
                <a:lnTo>
                  <a:pt x="57485" y="118599"/>
                </a:lnTo>
                <a:close/>
              </a:path>
              <a:path w="586739" h="210819">
                <a:moveTo>
                  <a:pt x="9524" y="73274"/>
                </a:moveTo>
                <a:lnTo>
                  <a:pt x="7646" y="73612"/>
                </a:lnTo>
                <a:lnTo>
                  <a:pt x="3313" y="74274"/>
                </a:lnTo>
                <a:lnTo>
                  <a:pt x="337" y="78330"/>
                </a:lnTo>
                <a:lnTo>
                  <a:pt x="1378" y="85177"/>
                </a:lnTo>
                <a:lnTo>
                  <a:pt x="2926" y="87350"/>
                </a:lnTo>
                <a:lnTo>
                  <a:pt x="5166" y="88524"/>
                </a:lnTo>
                <a:lnTo>
                  <a:pt x="33436" y="104927"/>
                </a:lnTo>
                <a:lnTo>
                  <a:pt x="1331" y="123278"/>
                </a:lnTo>
                <a:lnTo>
                  <a:pt x="0" y="128176"/>
                </a:lnTo>
                <a:lnTo>
                  <a:pt x="4381" y="135864"/>
                </a:lnTo>
                <a:lnTo>
                  <a:pt x="9266" y="137196"/>
                </a:lnTo>
                <a:lnTo>
                  <a:pt x="41616" y="118599"/>
                </a:lnTo>
                <a:lnTo>
                  <a:pt x="89582" y="118599"/>
                </a:lnTo>
                <a:lnTo>
                  <a:pt x="65664" y="104927"/>
                </a:lnTo>
                <a:lnTo>
                  <a:pt x="89654" y="91009"/>
                </a:lnTo>
                <a:lnTo>
                  <a:pt x="41616" y="91009"/>
                </a:lnTo>
                <a:lnTo>
                  <a:pt x="13056" y="74579"/>
                </a:lnTo>
                <a:lnTo>
                  <a:pt x="11461" y="73631"/>
                </a:lnTo>
                <a:lnTo>
                  <a:pt x="9524" y="73274"/>
                </a:lnTo>
                <a:close/>
              </a:path>
              <a:path w="586739" h="210819">
                <a:moveTo>
                  <a:pt x="89582" y="118599"/>
                </a:moveTo>
                <a:lnTo>
                  <a:pt x="57485" y="118599"/>
                </a:lnTo>
                <a:lnTo>
                  <a:pt x="89832" y="137196"/>
                </a:lnTo>
                <a:lnTo>
                  <a:pt x="94718" y="135864"/>
                </a:lnTo>
                <a:lnTo>
                  <a:pt x="99102" y="128176"/>
                </a:lnTo>
                <a:lnTo>
                  <a:pt x="97767" y="123278"/>
                </a:lnTo>
                <a:lnTo>
                  <a:pt x="89582" y="118599"/>
                </a:lnTo>
                <a:close/>
              </a:path>
              <a:path w="586739" h="210819">
                <a:moveTo>
                  <a:pt x="49716" y="50249"/>
                </a:moveTo>
                <a:lnTo>
                  <a:pt x="45166" y="50249"/>
                </a:lnTo>
                <a:lnTo>
                  <a:pt x="41616" y="53808"/>
                </a:lnTo>
                <a:lnTo>
                  <a:pt x="41616" y="91009"/>
                </a:lnTo>
                <a:lnTo>
                  <a:pt x="57485" y="91009"/>
                </a:lnTo>
                <a:lnTo>
                  <a:pt x="57485" y="58454"/>
                </a:lnTo>
                <a:lnTo>
                  <a:pt x="57624" y="54060"/>
                </a:lnTo>
                <a:lnTo>
                  <a:pt x="54179" y="50389"/>
                </a:lnTo>
                <a:lnTo>
                  <a:pt x="49716" y="50249"/>
                </a:lnTo>
                <a:close/>
              </a:path>
              <a:path w="586739" h="210819">
                <a:moveTo>
                  <a:pt x="92312" y="72810"/>
                </a:moveTo>
                <a:lnTo>
                  <a:pt x="88607" y="73631"/>
                </a:lnTo>
                <a:lnTo>
                  <a:pt x="87762" y="73771"/>
                </a:lnTo>
                <a:lnTo>
                  <a:pt x="86843" y="74109"/>
                </a:lnTo>
                <a:lnTo>
                  <a:pt x="57485" y="91009"/>
                </a:lnTo>
                <a:lnTo>
                  <a:pt x="89654" y="91009"/>
                </a:lnTo>
                <a:lnTo>
                  <a:pt x="93938" y="88524"/>
                </a:lnTo>
                <a:lnTo>
                  <a:pt x="97872" y="86602"/>
                </a:lnTo>
                <a:lnTo>
                  <a:pt x="99512" y="81836"/>
                </a:lnTo>
                <a:lnTo>
                  <a:pt x="95981" y="74579"/>
                </a:lnTo>
                <a:lnTo>
                  <a:pt x="92312" y="72810"/>
                </a:lnTo>
                <a:close/>
              </a:path>
              <a:path w="586739" h="210819">
                <a:moveTo>
                  <a:pt x="195350" y="118599"/>
                </a:moveTo>
                <a:lnTo>
                  <a:pt x="179481" y="118599"/>
                </a:lnTo>
                <a:lnTo>
                  <a:pt x="179421" y="155548"/>
                </a:lnTo>
                <a:lnTo>
                  <a:pt x="182919" y="159160"/>
                </a:lnTo>
                <a:lnTo>
                  <a:pt x="191687" y="159286"/>
                </a:lnTo>
                <a:lnTo>
                  <a:pt x="195290" y="155773"/>
                </a:lnTo>
                <a:lnTo>
                  <a:pt x="195350" y="118599"/>
                </a:lnTo>
                <a:close/>
              </a:path>
              <a:path w="586739" h="210819">
                <a:moveTo>
                  <a:pt x="147391" y="73274"/>
                </a:moveTo>
                <a:lnTo>
                  <a:pt x="145514" y="73612"/>
                </a:lnTo>
                <a:lnTo>
                  <a:pt x="141176" y="74274"/>
                </a:lnTo>
                <a:lnTo>
                  <a:pt x="138200" y="78330"/>
                </a:lnTo>
                <a:lnTo>
                  <a:pt x="139245" y="85177"/>
                </a:lnTo>
                <a:lnTo>
                  <a:pt x="140792" y="87351"/>
                </a:lnTo>
                <a:lnTo>
                  <a:pt x="143027" y="88524"/>
                </a:lnTo>
                <a:lnTo>
                  <a:pt x="171301" y="104927"/>
                </a:lnTo>
                <a:lnTo>
                  <a:pt x="139199" y="123279"/>
                </a:lnTo>
                <a:lnTo>
                  <a:pt x="137863" y="128176"/>
                </a:lnTo>
                <a:lnTo>
                  <a:pt x="142247" y="135864"/>
                </a:lnTo>
                <a:lnTo>
                  <a:pt x="147134" y="137196"/>
                </a:lnTo>
                <a:lnTo>
                  <a:pt x="179481" y="118599"/>
                </a:lnTo>
                <a:lnTo>
                  <a:pt x="227447" y="118600"/>
                </a:lnTo>
                <a:lnTo>
                  <a:pt x="203529" y="104927"/>
                </a:lnTo>
                <a:lnTo>
                  <a:pt x="227519" y="91009"/>
                </a:lnTo>
                <a:lnTo>
                  <a:pt x="179481" y="91009"/>
                </a:lnTo>
                <a:lnTo>
                  <a:pt x="150918" y="74579"/>
                </a:lnTo>
                <a:lnTo>
                  <a:pt x="149329" y="73631"/>
                </a:lnTo>
                <a:lnTo>
                  <a:pt x="147391" y="73274"/>
                </a:lnTo>
                <a:close/>
              </a:path>
              <a:path w="586739" h="210819">
                <a:moveTo>
                  <a:pt x="227447" y="118600"/>
                </a:moveTo>
                <a:lnTo>
                  <a:pt x="195350" y="118599"/>
                </a:lnTo>
                <a:lnTo>
                  <a:pt x="227697" y="137196"/>
                </a:lnTo>
                <a:lnTo>
                  <a:pt x="232583" y="135864"/>
                </a:lnTo>
                <a:lnTo>
                  <a:pt x="236967" y="128176"/>
                </a:lnTo>
                <a:lnTo>
                  <a:pt x="235632" y="123279"/>
                </a:lnTo>
                <a:lnTo>
                  <a:pt x="227447" y="118600"/>
                </a:lnTo>
                <a:close/>
              </a:path>
              <a:path w="586739" h="210819">
                <a:moveTo>
                  <a:pt x="187501" y="50243"/>
                </a:moveTo>
                <a:lnTo>
                  <a:pt x="182787" y="50389"/>
                </a:lnTo>
                <a:lnTo>
                  <a:pt x="179349" y="54060"/>
                </a:lnTo>
                <a:lnTo>
                  <a:pt x="179481" y="58448"/>
                </a:lnTo>
                <a:lnTo>
                  <a:pt x="179481" y="91009"/>
                </a:lnTo>
                <a:lnTo>
                  <a:pt x="195350" y="91009"/>
                </a:lnTo>
                <a:lnTo>
                  <a:pt x="195350" y="58448"/>
                </a:lnTo>
                <a:lnTo>
                  <a:pt x="195483" y="54054"/>
                </a:lnTo>
                <a:lnTo>
                  <a:pt x="192050" y="50389"/>
                </a:lnTo>
                <a:lnTo>
                  <a:pt x="187501" y="50243"/>
                </a:lnTo>
                <a:close/>
              </a:path>
              <a:path w="586739" h="210819">
                <a:moveTo>
                  <a:pt x="230177" y="72810"/>
                </a:moveTo>
                <a:lnTo>
                  <a:pt x="226472" y="73632"/>
                </a:lnTo>
                <a:lnTo>
                  <a:pt x="225627" y="73771"/>
                </a:lnTo>
                <a:lnTo>
                  <a:pt x="224708" y="74109"/>
                </a:lnTo>
                <a:lnTo>
                  <a:pt x="195350" y="91009"/>
                </a:lnTo>
                <a:lnTo>
                  <a:pt x="227519" y="91009"/>
                </a:lnTo>
                <a:lnTo>
                  <a:pt x="231803" y="88524"/>
                </a:lnTo>
                <a:lnTo>
                  <a:pt x="235737" y="86602"/>
                </a:lnTo>
                <a:lnTo>
                  <a:pt x="237377" y="81836"/>
                </a:lnTo>
                <a:lnTo>
                  <a:pt x="233846" y="74579"/>
                </a:lnTo>
                <a:lnTo>
                  <a:pt x="230177" y="72810"/>
                </a:lnTo>
                <a:close/>
              </a:path>
              <a:path w="586739" h="210819">
                <a:moveTo>
                  <a:pt x="333215" y="118600"/>
                </a:moveTo>
                <a:lnTo>
                  <a:pt x="317346" y="118600"/>
                </a:lnTo>
                <a:lnTo>
                  <a:pt x="317286" y="155548"/>
                </a:lnTo>
                <a:lnTo>
                  <a:pt x="320784" y="159160"/>
                </a:lnTo>
                <a:lnTo>
                  <a:pt x="329552" y="159286"/>
                </a:lnTo>
                <a:lnTo>
                  <a:pt x="333156" y="155774"/>
                </a:lnTo>
                <a:lnTo>
                  <a:pt x="333215" y="118600"/>
                </a:lnTo>
                <a:close/>
              </a:path>
              <a:path w="586739" h="210819">
                <a:moveTo>
                  <a:pt x="285256" y="73274"/>
                </a:moveTo>
                <a:lnTo>
                  <a:pt x="283379" y="73612"/>
                </a:lnTo>
                <a:lnTo>
                  <a:pt x="279041" y="74274"/>
                </a:lnTo>
                <a:lnTo>
                  <a:pt x="276065" y="78330"/>
                </a:lnTo>
                <a:lnTo>
                  <a:pt x="277110" y="85177"/>
                </a:lnTo>
                <a:lnTo>
                  <a:pt x="278657" y="87351"/>
                </a:lnTo>
                <a:lnTo>
                  <a:pt x="280892" y="88524"/>
                </a:lnTo>
                <a:lnTo>
                  <a:pt x="309166" y="104927"/>
                </a:lnTo>
                <a:lnTo>
                  <a:pt x="277064" y="123279"/>
                </a:lnTo>
                <a:lnTo>
                  <a:pt x="275728" y="128176"/>
                </a:lnTo>
                <a:lnTo>
                  <a:pt x="280112" y="135864"/>
                </a:lnTo>
                <a:lnTo>
                  <a:pt x="284999" y="137196"/>
                </a:lnTo>
                <a:lnTo>
                  <a:pt x="317346" y="118600"/>
                </a:lnTo>
                <a:lnTo>
                  <a:pt x="365312" y="118600"/>
                </a:lnTo>
                <a:lnTo>
                  <a:pt x="341394" y="104927"/>
                </a:lnTo>
                <a:lnTo>
                  <a:pt x="365384" y="91009"/>
                </a:lnTo>
                <a:lnTo>
                  <a:pt x="317346" y="91009"/>
                </a:lnTo>
                <a:lnTo>
                  <a:pt x="288783" y="74579"/>
                </a:lnTo>
                <a:lnTo>
                  <a:pt x="287194" y="73632"/>
                </a:lnTo>
                <a:lnTo>
                  <a:pt x="285256" y="73274"/>
                </a:lnTo>
                <a:close/>
              </a:path>
              <a:path w="586739" h="210819">
                <a:moveTo>
                  <a:pt x="365312" y="118600"/>
                </a:moveTo>
                <a:lnTo>
                  <a:pt x="333215" y="118600"/>
                </a:lnTo>
                <a:lnTo>
                  <a:pt x="365562" y="137197"/>
                </a:lnTo>
                <a:lnTo>
                  <a:pt x="370448" y="135864"/>
                </a:lnTo>
                <a:lnTo>
                  <a:pt x="374832" y="128176"/>
                </a:lnTo>
                <a:lnTo>
                  <a:pt x="373497" y="123279"/>
                </a:lnTo>
                <a:lnTo>
                  <a:pt x="365312" y="118600"/>
                </a:lnTo>
                <a:close/>
              </a:path>
              <a:path w="586739" h="210819">
                <a:moveTo>
                  <a:pt x="325366" y="50243"/>
                </a:moveTo>
                <a:lnTo>
                  <a:pt x="320652" y="50389"/>
                </a:lnTo>
                <a:lnTo>
                  <a:pt x="317214" y="54060"/>
                </a:lnTo>
                <a:lnTo>
                  <a:pt x="317346" y="58448"/>
                </a:lnTo>
                <a:lnTo>
                  <a:pt x="317346" y="91009"/>
                </a:lnTo>
                <a:lnTo>
                  <a:pt x="333215" y="91009"/>
                </a:lnTo>
                <a:lnTo>
                  <a:pt x="333215" y="58448"/>
                </a:lnTo>
                <a:lnTo>
                  <a:pt x="333348" y="54054"/>
                </a:lnTo>
                <a:lnTo>
                  <a:pt x="329915" y="50389"/>
                </a:lnTo>
                <a:lnTo>
                  <a:pt x="325366" y="50243"/>
                </a:lnTo>
                <a:close/>
              </a:path>
              <a:path w="586739" h="210819">
                <a:moveTo>
                  <a:pt x="368042" y="72810"/>
                </a:moveTo>
                <a:lnTo>
                  <a:pt x="364337" y="73632"/>
                </a:lnTo>
                <a:lnTo>
                  <a:pt x="363492" y="73771"/>
                </a:lnTo>
                <a:lnTo>
                  <a:pt x="362573" y="74109"/>
                </a:lnTo>
                <a:lnTo>
                  <a:pt x="333215" y="91009"/>
                </a:lnTo>
                <a:lnTo>
                  <a:pt x="365384" y="91009"/>
                </a:lnTo>
                <a:lnTo>
                  <a:pt x="369668" y="88524"/>
                </a:lnTo>
                <a:lnTo>
                  <a:pt x="373603" y="86602"/>
                </a:lnTo>
                <a:lnTo>
                  <a:pt x="375242" y="81837"/>
                </a:lnTo>
                <a:lnTo>
                  <a:pt x="371711" y="74579"/>
                </a:lnTo>
                <a:lnTo>
                  <a:pt x="368042" y="72810"/>
                </a:lnTo>
                <a:close/>
              </a:path>
              <a:path w="586739" h="210819">
                <a:moveTo>
                  <a:pt x="470835" y="118600"/>
                </a:moveTo>
                <a:lnTo>
                  <a:pt x="454966" y="118600"/>
                </a:lnTo>
                <a:lnTo>
                  <a:pt x="454900" y="155548"/>
                </a:lnTo>
                <a:lnTo>
                  <a:pt x="458404" y="159160"/>
                </a:lnTo>
                <a:lnTo>
                  <a:pt x="467166" y="159286"/>
                </a:lnTo>
                <a:lnTo>
                  <a:pt x="470769" y="155774"/>
                </a:lnTo>
                <a:lnTo>
                  <a:pt x="470835" y="118600"/>
                </a:lnTo>
                <a:close/>
              </a:path>
              <a:path w="586739" h="210819">
                <a:moveTo>
                  <a:pt x="423042" y="73333"/>
                </a:moveTo>
                <a:lnTo>
                  <a:pt x="416906" y="74274"/>
                </a:lnTo>
                <a:lnTo>
                  <a:pt x="413931" y="78331"/>
                </a:lnTo>
                <a:lnTo>
                  <a:pt x="414975" y="85177"/>
                </a:lnTo>
                <a:lnTo>
                  <a:pt x="416523" y="87351"/>
                </a:lnTo>
                <a:lnTo>
                  <a:pt x="418757" y="88524"/>
                </a:lnTo>
                <a:lnTo>
                  <a:pt x="447031" y="104927"/>
                </a:lnTo>
                <a:lnTo>
                  <a:pt x="418757" y="121085"/>
                </a:lnTo>
                <a:lnTo>
                  <a:pt x="414929" y="123212"/>
                </a:lnTo>
                <a:lnTo>
                  <a:pt x="413544" y="128057"/>
                </a:lnTo>
                <a:lnTo>
                  <a:pt x="417779" y="135738"/>
                </a:lnTo>
                <a:lnTo>
                  <a:pt x="422606" y="137130"/>
                </a:lnTo>
                <a:lnTo>
                  <a:pt x="426441" y="135003"/>
                </a:lnTo>
                <a:lnTo>
                  <a:pt x="454966" y="118600"/>
                </a:lnTo>
                <a:lnTo>
                  <a:pt x="470835" y="118600"/>
                </a:lnTo>
                <a:lnTo>
                  <a:pt x="470835" y="118348"/>
                </a:lnTo>
                <a:lnTo>
                  <a:pt x="502499" y="118348"/>
                </a:lnTo>
                <a:lnTo>
                  <a:pt x="479015" y="104927"/>
                </a:lnTo>
                <a:lnTo>
                  <a:pt x="502565" y="91261"/>
                </a:lnTo>
                <a:lnTo>
                  <a:pt x="470835" y="91261"/>
                </a:lnTo>
                <a:lnTo>
                  <a:pt x="470835" y="91009"/>
                </a:lnTo>
                <a:lnTo>
                  <a:pt x="454966" y="91009"/>
                </a:lnTo>
                <a:lnTo>
                  <a:pt x="426447" y="74606"/>
                </a:lnTo>
                <a:lnTo>
                  <a:pt x="424874" y="73685"/>
                </a:lnTo>
                <a:lnTo>
                  <a:pt x="423042" y="73333"/>
                </a:lnTo>
                <a:close/>
              </a:path>
              <a:path w="586739" h="210819">
                <a:moveTo>
                  <a:pt x="502499" y="118348"/>
                </a:moveTo>
                <a:lnTo>
                  <a:pt x="470835" y="118348"/>
                </a:lnTo>
                <a:lnTo>
                  <a:pt x="499599" y="135003"/>
                </a:lnTo>
                <a:lnTo>
                  <a:pt x="503427" y="137130"/>
                </a:lnTo>
                <a:lnTo>
                  <a:pt x="508261" y="135739"/>
                </a:lnTo>
                <a:lnTo>
                  <a:pt x="512504" y="128051"/>
                </a:lnTo>
                <a:lnTo>
                  <a:pt x="511117" y="123212"/>
                </a:lnTo>
                <a:lnTo>
                  <a:pt x="507289" y="121085"/>
                </a:lnTo>
                <a:lnTo>
                  <a:pt x="502499" y="118348"/>
                </a:lnTo>
                <a:close/>
              </a:path>
              <a:path w="586739" h="210819">
                <a:moveTo>
                  <a:pt x="505728" y="73035"/>
                </a:moveTo>
                <a:lnTo>
                  <a:pt x="501357" y="73771"/>
                </a:lnTo>
                <a:lnTo>
                  <a:pt x="500438" y="74109"/>
                </a:lnTo>
                <a:lnTo>
                  <a:pt x="470835" y="91261"/>
                </a:lnTo>
                <a:lnTo>
                  <a:pt x="502565" y="91261"/>
                </a:lnTo>
                <a:lnTo>
                  <a:pt x="507282" y="88524"/>
                </a:lnTo>
                <a:lnTo>
                  <a:pt x="511177" y="86516"/>
                </a:lnTo>
                <a:lnTo>
                  <a:pt x="512704" y="81717"/>
                </a:lnTo>
                <a:lnTo>
                  <a:pt x="509114" y="74732"/>
                </a:lnTo>
                <a:lnTo>
                  <a:pt x="505728" y="73035"/>
                </a:lnTo>
                <a:close/>
              </a:path>
              <a:path w="586739" h="210819">
                <a:moveTo>
                  <a:pt x="463066" y="50250"/>
                </a:moveTo>
                <a:lnTo>
                  <a:pt x="458517" y="50250"/>
                </a:lnTo>
                <a:lnTo>
                  <a:pt x="454959" y="53809"/>
                </a:lnTo>
                <a:lnTo>
                  <a:pt x="454966" y="91009"/>
                </a:lnTo>
                <a:lnTo>
                  <a:pt x="470835" y="91009"/>
                </a:lnTo>
                <a:lnTo>
                  <a:pt x="470835" y="58455"/>
                </a:lnTo>
                <a:lnTo>
                  <a:pt x="470968" y="54060"/>
                </a:lnTo>
                <a:lnTo>
                  <a:pt x="467529" y="50389"/>
                </a:lnTo>
                <a:lnTo>
                  <a:pt x="463066" y="5025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946398" y="2185303"/>
            <a:ext cx="313690" cy="313690"/>
          </a:xfrm>
          <a:custGeom>
            <a:avLst/>
            <a:gdLst/>
            <a:ahLst/>
            <a:cxnLst/>
            <a:rect l="l" t="t" r="r" b="b"/>
            <a:pathLst>
              <a:path w="313690" h="313689">
                <a:moveTo>
                  <a:pt x="181435" y="0"/>
                </a:moveTo>
                <a:lnTo>
                  <a:pt x="132973" y="189"/>
                </a:lnTo>
                <a:lnTo>
                  <a:pt x="86290" y="15217"/>
                </a:lnTo>
                <a:lnTo>
                  <a:pt x="45070" y="45070"/>
                </a:lnTo>
                <a:lnTo>
                  <a:pt x="15217" y="86303"/>
                </a:lnTo>
                <a:lnTo>
                  <a:pt x="189" y="133009"/>
                </a:lnTo>
                <a:lnTo>
                  <a:pt x="0" y="181490"/>
                </a:lnTo>
                <a:lnTo>
                  <a:pt x="14659" y="228044"/>
                </a:lnTo>
                <a:lnTo>
                  <a:pt x="44181" y="268971"/>
                </a:lnTo>
                <a:lnTo>
                  <a:pt x="85158" y="298493"/>
                </a:lnTo>
                <a:lnTo>
                  <a:pt x="131718" y="313153"/>
                </a:lnTo>
                <a:lnTo>
                  <a:pt x="180180" y="312963"/>
                </a:lnTo>
                <a:lnTo>
                  <a:pt x="226862" y="297935"/>
                </a:lnTo>
                <a:lnTo>
                  <a:pt x="268082" y="268082"/>
                </a:lnTo>
                <a:lnTo>
                  <a:pt x="297935" y="226862"/>
                </a:lnTo>
                <a:lnTo>
                  <a:pt x="312963" y="180180"/>
                </a:lnTo>
                <a:lnTo>
                  <a:pt x="313153" y="131718"/>
                </a:lnTo>
                <a:lnTo>
                  <a:pt x="298493" y="85158"/>
                </a:lnTo>
                <a:lnTo>
                  <a:pt x="268971" y="44181"/>
                </a:lnTo>
                <a:lnTo>
                  <a:pt x="227995" y="14659"/>
                </a:lnTo>
                <a:lnTo>
                  <a:pt x="181435" y="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0933827" y="2172112"/>
            <a:ext cx="339725" cy="339725"/>
          </a:xfrm>
          <a:custGeom>
            <a:avLst/>
            <a:gdLst/>
            <a:ahLst/>
            <a:cxnLst/>
            <a:rect l="l" t="t" r="r" b="b"/>
            <a:pathLst>
              <a:path w="339725" h="339725">
                <a:moveTo>
                  <a:pt x="170465" y="0"/>
                </a:moveTo>
                <a:lnTo>
                  <a:pt x="127365" y="5523"/>
                </a:lnTo>
                <a:lnTo>
                  <a:pt x="86338" y="22236"/>
                </a:lnTo>
                <a:lnTo>
                  <a:pt x="49641" y="50260"/>
                </a:lnTo>
                <a:lnTo>
                  <a:pt x="22190" y="86393"/>
                </a:lnTo>
                <a:lnTo>
                  <a:pt x="5637" y="127278"/>
                </a:lnTo>
                <a:lnTo>
                  <a:pt x="0" y="170513"/>
                </a:lnTo>
                <a:lnTo>
                  <a:pt x="5294" y="213695"/>
                </a:lnTo>
                <a:lnTo>
                  <a:pt x="21539" y="254421"/>
                </a:lnTo>
                <a:lnTo>
                  <a:pt x="48752" y="290290"/>
                </a:lnTo>
                <a:lnTo>
                  <a:pt x="85140" y="318031"/>
                </a:lnTo>
                <a:lnTo>
                  <a:pt x="125991" y="334420"/>
                </a:lnTo>
                <a:lnTo>
                  <a:pt x="169036" y="339598"/>
                </a:lnTo>
                <a:lnTo>
                  <a:pt x="212008" y="333705"/>
                </a:lnTo>
                <a:lnTo>
                  <a:pt x="252637" y="316883"/>
                </a:lnTo>
                <a:lnTo>
                  <a:pt x="253593" y="316150"/>
                </a:lnTo>
                <a:lnTo>
                  <a:pt x="192111" y="316150"/>
                </a:lnTo>
                <a:lnTo>
                  <a:pt x="146672" y="315870"/>
                </a:lnTo>
                <a:lnTo>
                  <a:pt x="103043" y="301830"/>
                </a:lnTo>
                <a:lnTo>
                  <a:pt x="64754" y="274161"/>
                </a:lnTo>
                <a:lnTo>
                  <a:pt x="37243" y="236092"/>
                </a:lnTo>
                <a:lnTo>
                  <a:pt x="23589" y="192879"/>
                </a:lnTo>
                <a:lnTo>
                  <a:pt x="23779" y="147910"/>
                </a:lnTo>
                <a:lnTo>
                  <a:pt x="37801" y="104574"/>
                </a:lnTo>
                <a:lnTo>
                  <a:pt x="65643" y="66262"/>
                </a:lnTo>
                <a:lnTo>
                  <a:pt x="104748" y="37676"/>
                </a:lnTo>
                <a:lnTo>
                  <a:pt x="148548" y="23196"/>
                </a:lnTo>
                <a:lnTo>
                  <a:pt x="254804" y="22755"/>
                </a:lnTo>
                <a:lnTo>
                  <a:pt x="253872" y="22043"/>
                </a:lnTo>
                <a:lnTo>
                  <a:pt x="213386" y="5546"/>
                </a:lnTo>
                <a:lnTo>
                  <a:pt x="170465" y="0"/>
                </a:lnTo>
                <a:close/>
              </a:path>
              <a:path w="339725" h="339725">
                <a:moveTo>
                  <a:pt x="254804" y="22755"/>
                </a:moveTo>
                <a:lnTo>
                  <a:pt x="193750" y="22755"/>
                </a:lnTo>
                <a:lnTo>
                  <a:pt x="237062" y="36286"/>
                </a:lnTo>
                <a:lnTo>
                  <a:pt x="275193" y="63722"/>
                </a:lnTo>
                <a:lnTo>
                  <a:pt x="302800" y="102024"/>
                </a:lnTo>
                <a:lnTo>
                  <a:pt x="316741" y="145745"/>
                </a:lnTo>
                <a:lnTo>
                  <a:pt x="316789" y="191436"/>
                </a:lnTo>
                <a:lnTo>
                  <a:pt x="302718" y="235645"/>
                </a:lnTo>
                <a:lnTo>
                  <a:pt x="274304" y="274923"/>
                </a:lnTo>
                <a:lnTo>
                  <a:pt x="235832" y="302544"/>
                </a:lnTo>
                <a:lnTo>
                  <a:pt x="192111" y="316150"/>
                </a:lnTo>
                <a:lnTo>
                  <a:pt x="253593" y="316150"/>
                </a:lnTo>
                <a:lnTo>
                  <a:pt x="288655" y="289274"/>
                </a:lnTo>
                <a:lnTo>
                  <a:pt x="316793" y="252727"/>
                </a:lnTo>
                <a:lnTo>
                  <a:pt x="333763" y="211950"/>
                </a:lnTo>
                <a:lnTo>
                  <a:pt x="339550" y="169084"/>
                </a:lnTo>
                <a:lnTo>
                  <a:pt x="334139" y="126272"/>
                </a:lnTo>
                <a:lnTo>
                  <a:pt x="317518" y="85653"/>
                </a:lnTo>
                <a:lnTo>
                  <a:pt x="289671" y="49371"/>
                </a:lnTo>
                <a:lnTo>
                  <a:pt x="254804" y="22755"/>
                </a:lnTo>
                <a:close/>
              </a:path>
              <a:path w="339725" h="339725">
                <a:moveTo>
                  <a:pt x="257037" y="182594"/>
                </a:moveTo>
                <a:lnTo>
                  <a:pt x="156321" y="182594"/>
                </a:lnTo>
                <a:lnTo>
                  <a:pt x="157591" y="257778"/>
                </a:lnTo>
                <a:lnTo>
                  <a:pt x="183245" y="257778"/>
                </a:lnTo>
                <a:lnTo>
                  <a:pt x="183499" y="184118"/>
                </a:lnTo>
                <a:lnTo>
                  <a:pt x="257032" y="183864"/>
                </a:lnTo>
                <a:lnTo>
                  <a:pt x="257037" y="182594"/>
                </a:lnTo>
                <a:close/>
              </a:path>
              <a:path w="339725" h="339725">
                <a:moveTo>
                  <a:pt x="183880" y="81756"/>
                </a:moveTo>
                <a:lnTo>
                  <a:pt x="158353" y="81883"/>
                </a:lnTo>
                <a:lnTo>
                  <a:pt x="156448" y="157067"/>
                </a:lnTo>
                <a:lnTo>
                  <a:pt x="82788" y="157321"/>
                </a:lnTo>
                <a:lnTo>
                  <a:pt x="82788" y="182975"/>
                </a:lnTo>
                <a:lnTo>
                  <a:pt x="257037" y="182594"/>
                </a:lnTo>
                <a:lnTo>
                  <a:pt x="257158" y="155289"/>
                </a:lnTo>
                <a:lnTo>
                  <a:pt x="183626" y="155289"/>
                </a:lnTo>
                <a:lnTo>
                  <a:pt x="183880" y="81756"/>
                </a:lnTo>
                <a:close/>
              </a:path>
              <a:path w="339725" h="339725">
                <a:moveTo>
                  <a:pt x="257159" y="155035"/>
                </a:moveTo>
                <a:lnTo>
                  <a:pt x="183626" y="155289"/>
                </a:lnTo>
                <a:lnTo>
                  <a:pt x="257158" y="155289"/>
                </a:lnTo>
                <a:lnTo>
                  <a:pt x="257159" y="15503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97183" y="2237232"/>
            <a:ext cx="265175" cy="22707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325623" y="2200655"/>
            <a:ext cx="670560" cy="76200"/>
          </a:xfrm>
          <a:custGeom>
            <a:avLst/>
            <a:gdLst/>
            <a:ahLst/>
            <a:cxnLst/>
            <a:rect l="l" t="t" r="r" b="b"/>
            <a:pathLst>
              <a:path w="670560" h="76200">
                <a:moveTo>
                  <a:pt x="594359" y="0"/>
                </a:moveTo>
                <a:lnTo>
                  <a:pt x="594359" y="76200"/>
                </a:lnTo>
                <a:lnTo>
                  <a:pt x="657859" y="44450"/>
                </a:lnTo>
                <a:lnTo>
                  <a:pt x="607059" y="44450"/>
                </a:lnTo>
                <a:lnTo>
                  <a:pt x="607059" y="31750"/>
                </a:lnTo>
                <a:lnTo>
                  <a:pt x="657859" y="31750"/>
                </a:lnTo>
                <a:lnTo>
                  <a:pt x="594359" y="0"/>
                </a:lnTo>
                <a:close/>
              </a:path>
              <a:path w="670560" h="76200">
                <a:moveTo>
                  <a:pt x="594359" y="31750"/>
                </a:moveTo>
                <a:lnTo>
                  <a:pt x="0" y="31750"/>
                </a:lnTo>
                <a:lnTo>
                  <a:pt x="0" y="44450"/>
                </a:lnTo>
                <a:lnTo>
                  <a:pt x="594359" y="44450"/>
                </a:lnTo>
                <a:lnTo>
                  <a:pt x="594359" y="31750"/>
                </a:lnTo>
                <a:close/>
              </a:path>
              <a:path w="670560"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968240" y="2199132"/>
            <a:ext cx="670560" cy="76200"/>
          </a:xfrm>
          <a:custGeom>
            <a:avLst/>
            <a:gdLst/>
            <a:ahLst/>
            <a:cxnLst/>
            <a:rect l="l" t="t" r="r" b="b"/>
            <a:pathLst>
              <a:path w="670560" h="76200">
                <a:moveTo>
                  <a:pt x="594360" y="0"/>
                </a:moveTo>
                <a:lnTo>
                  <a:pt x="594360" y="76200"/>
                </a:lnTo>
                <a:lnTo>
                  <a:pt x="657860" y="44450"/>
                </a:lnTo>
                <a:lnTo>
                  <a:pt x="607060" y="44450"/>
                </a:lnTo>
                <a:lnTo>
                  <a:pt x="607060" y="31750"/>
                </a:lnTo>
                <a:lnTo>
                  <a:pt x="657860" y="31750"/>
                </a:lnTo>
                <a:lnTo>
                  <a:pt x="594360" y="0"/>
                </a:lnTo>
                <a:close/>
              </a:path>
              <a:path w="670560" h="76200">
                <a:moveTo>
                  <a:pt x="594360" y="31750"/>
                </a:moveTo>
                <a:lnTo>
                  <a:pt x="0" y="31750"/>
                </a:lnTo>
                <a:lnTo>
                  <a:pt x="0" y="44450"/>
                </a:lnTo>
                <a:lnTo>
                  <a:pt x="594360" y="44450"/>
                </a:lnTo>
                <a:lnTo>
                  <a:pt x="594360" y="31750"/>
                </a:lnTo>
                <a:close/>
              </a:path>
              <a:path w="670560" h="76200">
                <a:moveTo>
                  <a:pt x="657860" y="31750"/>
                </a:moveTo>
                <a:lnTo>
                  <a:pt x="607060" y="31750"/>
                </a:lnTo>
                <a:lnTo>
                  <a:pt x="607060" y="44450"/>
                </a:lnTo>
                <a:lnTo>
                  <a:pt x="657860" y="44450"/>
                </a:lnTo>
                <a:lnTo>
                  <a:pt x="670560" y="38100"/>
                </a:lnTo>
                <a:lnTo>
                  <a:pt x="657860"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694676" y="2186939"/>
            <a:ext cx="670560" cy="76200"/>
          </a:xfrm>
          <a:custGeom>
            <a:avLst/>
            <a:gdLst/>
            <a:ahLst/>
            <a:cxnLst/>
            <a:rect l="l" t="t" r="r" b="b"/>
            <a:pathLst>
              <a:path w="670559" h="76200">
                <a:moveTo>
                  <a:pt x="594359" y="0"/>
                </a:moveTo>
                <a:lnTo>
                  <a:pt x="594359" y="76200"/>
                </a:lnTo>
                <a:lnTo>
                  <a:pt x="657859" y="44450"/>
                </a:lnTo>
                <a:lnTo>
                  <a:pt x="607059" y="44450"/>
                </a:lnTo>
                <a:lnTo>
                  <a:pt x="607059" y="31750"/>
                </a:lnTo>
                <a:lnTo>
                  <a:pt x="657859" y="31750"/>
                </a:lnTo>
                <a:lnTo>
                  <a:pt x="594359" y="0"/>
                </a:lnTo>
                <a:close/>
              </a:path>
              <a:path w="670559" h="76200">
                <a:moveTo>
                  <a:pt x="594359" y="31750"/>
                </a:moveTo>
                <a:lnTo>
                  <a:pt x="0" y="31750"/>
                </a:lnTo>
                <a:lnTo>
                  <a:pt x="0" y="44450"/>
                </a:lnTo>
                <a:lnTo>
                  <a:pt x="594359" y="44450"/>
                </a:lnTo>
                <a:lnTo>
                  <a:pt x="594359" y="31750"/>
                </a:lnTo>
                <a:close/>
              </a:path>
              <a:path w="670559"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385946" y="4323791"/>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358894" y="4323791"/>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532373" y="4323791"/>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8322691" y="4323791"/>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639172" y="4323791"/>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281557"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333751"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385946" y="4541977"/>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358894" y="4541977"/>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5532373" y="4541977"/>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322691" y="4541977"/>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639172" y="4541977"/>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281557"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333751"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385946" y="4760163"/>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358894" y="4760163"/>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32373" y="4760163"/>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322691" y="4760163"/>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639172" y="4760163"/>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3496055" y="4466780"/>
            <a:ext cx="3039491" cy="148221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625596" y="4943855"/>
            <a:ext cx="2103881" cy="9991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721608" y="5116067"/>
            <a:ext cx="1813560" cy="551815"/>
          </a:xfrm>
          <a:custGeom>
            <a:avLst/>
            <a:gdLst/>
            <a:ahLst/>
            <a:cxnLst/>
            <a:rect l="l" t="t" r="r" b="b"/>
            <a:pathLst>
              <a:path w="1813560" h="551814">
                <a:moveTo>
                  <a:pt x="0" y="551687"/>
                </a:moveTo>
                <a:lnTo>
                  <a:pt x="1813560" y="551687"/>
                </a:lnTo>
                <a:lnTo>
                  <a:pt x="1813560" y="0"/>
                </a:lnTo>
                <a:lnTo>
                  <a:pt x="0" y="0"/>
                </a:lnTo>
                <a:lnTo>
                  <a:pt x="0" y="551687"/>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657216" y="4690998"/>
            <a:ext cx="1600835" cy="424180"/>
          </a:xfrm>
          <a:custGeom>
            <a:avLst/>
            <a:gdLst/>
            <a:ahLst/>
            <a:cxnLst/>
            <a:rect l="l" t="t" r="r" b="b"/>
            <a:pathLst>
              <a:path w="1600835" h="424179">
                <a:moveTo>
                  <a:pt x="1600581" y="0"/>
                </a:moveTo>
                <a:lnTo>
                  <a:pt x="0" y="423925"/>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3924427" y="5192725"/>
            <a:ext cx="141033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This is not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a</a:t>
            </a:r>
            <a:r>
              <a:rPr kumimoji="0" sz="1200" b="1" i="0" u="none" strike="noStrike" kern="1200" cap="none" spc="-7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familiar</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device for</a:t>
            </a:r>
            <a:r>
              <a:rPr kumimoji="0" sz="1200" b="1" i="0" u="none" strike="noStrike" kern="1200" cap="none" spc="-2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1" name="object 41"/>
          <p:cNvSpPr/>
          <p:nvPr/>
        </p:nvSpPr>
        <p:spPr>
          <a:xfrm>
            <a:off x="8953500" y="4392155"/>
            <a:ext cx="2411729" cy="168173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051035" y="5067300"/>
            <a:ext cx="2215260" cy="99912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9179052" y="5239511"/>
            <a:ext cx="1905000" cy="553720"/>
          </a:xfrm>
          <a:custGeom>
            <a:avLst/>
            <a:gdLst/>
            <a:ahLst/>
            <a:cxnLst/>
            <a:rect l="l" t="t" r="r" b="b"/>
            <a:pathLst>
              <a:path w="1905000" h="553720">
                <a:moveTo>
                  <a:pt x="0" y="553212"/>
                </a:moveTo>
                <a:lnTo>
                  <a:pt x="1905000" y="553212"/>
                </a:lnTo>
                <a:lnTo>
                  <a:pt x="1905000" y="0"/>
                </a:lnTo>
                <a:lnTo>
                  <a:pt x="0" y="0"/>
                </a:lnTo>
                <a:lnTo>
                  <a:pt x="0" y="553212"/>
                </a:lnTo>
                <a:close/>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0115931" y="4613783"/>
            <a:ext cx="220345" cy="626745"/>
          </a:xfrm>
          <a:custGeom>
            <a:avLst/>
            <a:gdLst/>
            <a:ahLst/>
            <a:cxnLst/>
            <a:rect l="l" t="t" r="r" b="b"/>
            <a:pathLst>
              <a:path w="220345" h="626745">
                <a:moveTo>
                  <a:pt x="220218" y="0"/>
                </a:moveTo>
                <a:lnTo>
                  <a:pt x="0" y="626618"/>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9351644" y="5317616"/>
            <a:ext cx="1560830" cy="391795"/>
          </a:xfrm>
          <a:prstGeom prst="rect">
            <a:avLst/>
          </a:prstGeom>
        </p:spPr>
        <p:txBody>
          <a:bodyPr vert="horz" wrap="square" lIns="0" tIns="12700" rIns="0" bIns="0" rtlCol="0">
            <a:spAutoFit/>
          </a:bodyPr>
          <a:lstStyle/>
          <a:p>
            <a:pPr marL="12700" marR="5080" lvl="0" indent="80645"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20" normalizeH="0" baseline="0" noProof="0" dirty="0">
                <a:ln>
                  <a:noFill/>
                </a:ln>
                <a:solidFill>
                  <a:prstClr val="black"/>
                </a:solidFill>
                <a:effectLst/>
                <a:uLnTx/>
                <a:uFillTx/>
                <a:latin typeface="Segoe UI Semibold"/>
                <a:ea typeface="+mn-ea"/>
                <a:cs typeface="Segoe UI Semibold"/>
              </a:rPr>
              <a:t>We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have never seen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log in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3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Italy</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6" name="object 46"/>
          <p:cNvSpPr/>
          <p:nvPr/>
        </p:nvSpPr>
        <p:spPr>
          <a:xfrm>
            <a:off x="6816852" y="4448505"/>
            <a:ext cx="2239391" cy="175031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912864" y="4884369"/>
            <a:ext cx="2093214" cy="1364742"/>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7042404" y="5116067"/>
            <a:ext cx="1732914" cy="802005"/>
          </a:xfrm>
          <a:custGeom>
            <a:avLst/>
            <a:gdLst/>
            <a:ahLst/>
            <a:cxnLst/>
            <a:rect l="l" t="t" r="r" b="b"/>
            <a:pathLst>
              <a:path w="1732915" h="802004">
                <a:moveTo>
                  <a:pt x="0" y="801623"/>
                </a:moveTo>
                <a:lnTo>
                  <a:pt x="1732788" y="801623"/>
                </a:lnTo>
                <a:lnTo>
                  <a:pt x="1732788" y="0"/>
                </a:lnTo>
                <a:lnTo>
                  <a:pt x="0" y="0"/>
                </a:lnTo>
                <a:lnTo>
                  <a:pt x="0" y="801623"/>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895843" y="4672965"/>
            <a:ext cx="596900" cy="441959"/>
          </a:xfrm>
          <a:custGeom>
            <a:avLst/>
            <a:gdLst/>
            <a:ahLst/>
            <a:cxnLst/>
            <a:rect l="l" t="t" r="r" b="b"/>
            <a:pathLst>
              <a:path w="596900" h="441960">
                <a:moveTo>
                  <a:pt x="0" y="441706"/>
                </a:moveTo>
                <a:lnTo>
                  <a:pt x="596900" y="0"/>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txBox="1"/>
          <p:nvPr/>
        </p:nvSpPr>
        <p:spPr>
          <a:xfrm>
            <a:off x="7211948" y="5134736"/>
            <a:ext cx="1393825" cy="757555"/>
          </a:xfrm>
          <a:prstGeom prst="rect">
            <a:avLst/>
          </a:prstGeom>
        </p:spPr>
        <p:txBody>
          <a:bodyPr vert="horz" wrap="square" lIns="0" tIns="12700" rIns="0" bIns="0" rtlCol="0">
            <a:spAutoFit/>
          </a:bodyPr>
          <a:lstStyle/>
          <a:p>
            <a:pPr marL="12065" marR="5080" lvl="0" indent="635"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There are 132 other  users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50"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different  tenants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using this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IP</a:t>
            </a:r>
            <a:r>
              <a:rPr kumimoji="0" sz="1200" b="1" i="0" u="none" strike="noStrike" kern="1200" cap="none" spc="-1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address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1" name="object 51"/>
          <p:cNvSpPr/>
          <p:nvPr/>
        </p:nvSpPr>
        <p:spPr>
          <a:xfrm>
            <a:off x="1056132" y="4501896"/>
            <a:ext cx="2643377" cy="124268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216152" y="4771644"/>
            <a:ext cx="2314194" cy="99912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448179" y="4727321"/>
            <a:ext cx="974090" cy="249554"/>
          </a:xfrm>
          <a:custGeom>
            <a:avLst/>
            <a:gdLst/>
            <a:ahLst/>
            <a:cxnLst/>
            <a:rect l="l" t="t" r="r" b="b"/>
            <a:pathLst>
              <a:path w="974089" h="249554">
                <a:moveTo>
                  <a:pt x="973962" y="0"/>
                </a:moveTo>
                <a:lnTo>
                  <a:pt x="0" y="249046"/>
                </a:lnTo>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4" name="object 54"/>
          <p:cNvGraphicFramePr>
            <a:graphicFrameLocks noGrp="1"/>
          </p:cNvGraphicFramePr>
          <p:nvPr/>
        </p:nvGraphicFramePr>
        <p:xfrm>
          <a:off x="1275207" y="3444494"/>
          <a:ext cx="9417683" cy="2012692"/>
        </p:xfrm>
        <a:graphic>
          <a:graphicData uri="http://schemas.openxmlformats.org/drawingml/2006/table">
            <a:tbl>
              <a:tblPr firstRow="1" bandRow="1">
                <a:tableStyleId>{2D5ABB26-0587-4C30-8999-92F81FD0307C}</a:tableStyleId>
              </a:tblPr>
              <a:tblGrid>
                <a:gridCol w="1052195">
                  <a:extLst>
                    <a:ext uri="{9D8B030D-6E8A-4147-A177-3AD203B41FA5}">
                      <a16:colId xmlns:a16="http://schemas.microsoft.com/office/drawing/2014/main" val="20000"/>
                    </a:ext>
                  </a:extLst>
                </a:gridCol>
                <a:gridCol w="1052195">
                  <a:extLst>
                    <a:ext uri="{9D8B030D-6E8A-4147-A177-3AD203B41FA5}">
                      <a16:colId xmlns:a16="http://schemas.microsoft.com/office/drawing/2014/main" val="20001"/>
                    </a:ext>
                  </a:extLst>
                </a:gridCol>
                <a:gridCol w="972819">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381125">
                  <a:extLst>
                    <a:ext uri="{9D8B030D-6E8A-4147-A177-3AD203B41FA5}">
                      <a16:colId xmlns:a16="http://schemas.microsoft.com/office/drawing/2014/main" val="20005"/>
                    </a:ext>
                  </a:extLst>
                </a:gridCol>
                <a:gridCol w="1316990">
                  <a:extLst>
                    <a:ext uri="{9D8B030D-6E8A-4147-A177-3AD203B41FA5}">
                      <a16:colId xmlns:a16="http://schemas.microsoft.com/office/drawing/2014/main" val="20006"/>
                    </a:ext>
                  </a:extLst>
                </a:gridCol>
                <a:gridCol w="1059179">
                  <a:extLst>
                    <a:ext uri="{9D8B030D-6E8A-4147-A177-3AD203B41FA5}">
                      <a16:colId xmlns:a16="http://schemas.microsoft.com/office/drawing/2014/main" val="20007"/>
                    </a:ext>
                  </a:extLst>
                </a:gridCol>
              </a:tblGrid>
              <a:tr h="218185">
                <a:tc>
                  <a:txBody>
                    <a:bodyPr/>
                    <a:lstStyle/>
                    <a:p>
                      <a:pPr algn="ctr">
                        <a:lnSpc>
                          <a:spcPts val="1620"/>
                        </a:lnSpc>
                      </a:pPr>
                      <a:r>
                        <a:rPr sz="1400" b="1" spc="-5" dirty="0">
                          <a:solidFill>
                            <a:srgbClr val="FFFFFF"/>
                          </a:solidFill>
                          <a:latin typeface="Segoe UI"/>
                          <a:cs typeface="Segoe UI"/>
                        </a:rPr>
                        <a:t>Session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Date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Time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400050">
                        <a:lnSpc>
                          <a:spcPts val="1620"/>
                        </a:lnSpc>
                      </a:pPr>
                      <a:r>
                        <a:rPr sz="1400" b="1" spc="-5" dirty="0">
                          <a:solidFill>
                            <a:srgbClr val="FFFFFF"/>
                          </a:solidFill>
                          <a:latin typeface="Segoe UI"/>
                          <a:cs typeface="Segoe UI"/>
                        </a:rPr>
                        <a:t>User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spc="-5" dirty="0">
                          <a:solidFill>
                            <a:srgbClr val="FFFFFF"/>
                          </a:solidFill>
                          <a:latin typeface="Segoe UI"/>
                          <a:cs typeface="Segoe UI"/>
                        </a:rPr>
                        <a:t>Device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Application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IP</a:t>
                      </a:r>
                      <a:r>
                        <a:rPr sz="1400" b="1" spc="-20" dirty="0">
                          <a:solidFill>
                            <a:srgbClr val="FFFFFF"/>
                          </a:solidFill>
                          <a:latin typeface="Segoe UI"/>
                          <a:cs typeface="Segoe UI"/>
                        </a:rPr>
                        <a:t> </a:t>
                      </a:r>
                      <a:r>
                        <a:rPr sz="1400" b="1" spc="-5" dirty="0">
                          <a:solidFill>
                            <a:srgbClr val="FFFFFF"/>
                          </a:solidFill>
                          <a:latin typeface="Segoe UI"/>
                          <a:cs typeface="Segoe UI"/>
                        </a:rPr>
                        <a:t>Address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270" algn="ctr">
                        <a:lnSpc>
                          <a:spcPts val="1620"/>
                        </a:lnSpc>
                      </a:pPr>
                      <a:r>
                        <a:rPr sz="1400" b="1" spc="10" dirty="0">
                          <a:solidFill>
                            <a:srgbClr val="FFFFFF"/>
                          </a:solidFill>
                          <a:latin typeface="Segoe UI"/>
                          <a:cs typeface="Segoe UI"/>
                        </a:rPr>
                        <a:t>Country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18312">
                <a:tc>
                  <a:txBody>
                    <a:bodyPr/>
                    <a:lstStyle/>
                    <a:p>
                      <a:pPr algn="ctr">
                        <a:lnSpc>
                          <a:spcPts val="1620"/>
                        </a:lnSpc>
                      </a:pPr>
                      <a:r>
                        <a:rPr sz="1400" dirty="0">
                          <a:latin typeface="Segoe UI"/>
                          <a:cs typeface="Segoe UI"/>
                        </a:rPr>
                        <a:t>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10:05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1"/>
                  </a:ext>
                </a:extLst>
              </a:tr>
              <a:tr h="218186">
                <a:tc>
                  <a:txBody>
                    <a:bodyPr/>
                    <a:lstStyle/>
                    <a:p>
                      <a:pPr algn="ctr">
                        <a:lnSpc>
                          <a:spcPts val="1620"/>
                        </a:lnSpc>
                      </a:pPr>
                      <a:r>
                        <a:rPr sz="1400" dirty="0">
                          <a:latin typeface="Segoe UI"/>
                          <a:cs typeface="Segoe UI"/>
                        </a:rPr>
                        <a:t>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15:07</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extLst>
                  <a:ext uri="{0D108BD9-81ED-4DB2-BD59-A6C34878D82A}">
                    <a16:rowId xmlns:a16="http://schemas.microsoft.com/office/drawing/2014/main" val="10002"/>
                  </a:ext>
                </a:extLst>
              </a:tr>
              <a:tr h="218185">
                <a:tc>
                  <a:txBody>
                    <a:bodyPr/>
                    <a:lstStyle/>
                    <a:p>
                      <a:pPr algn="ctr">
                        <a:lnSpc>
                          <a:spcPts val="1620"/>
                        </a:lnSpc>
                      </a:pPr>
                      <a:r>
                        <a:rPr sz="1400" dirty="0">
                          <a:latin typeface="Segoe UI"/>
                          <a:cs typeface="Segoe UI"/>
                        </a:rPr>
                        <a:t>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16:45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3"/>
                  </a:ext>
                </a:extLst>
              </a:tr>
              <a:tr h="218312">
                <a:tc>
                  <a:txBody>
                    <a:bodyPr/>
                    <a:lstStyle/>
                    <a:p>
                      <a:pPr algn="ctr">
                        <a:lnSpc>
                          <a:spcPts val="1620"/>
                        </a:lnSpc>
                      </a:pPr>
                      <a:r>
                        <a:rPr sz="1400" dirty="0">
                          <a:latin typeface="Segoe UI"/>
                          <a:cs typeface="Segoe UI"/>
                        </a:rPr>
                        <a:t>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10:23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18186">
                <a:tc>
                  <a:txBody>
                    <a:bodyPr/>
                    <a:lstStyle/>
                    <a:p>
                      <a:pPr algn="ctr">
                        <a:lnSpc>
                          <a:spcPts val="1620"/>
                        </a:lnSpc>
                      </a:pPr>
                      <a:r>
                        <a:rPr sz="1400" dirty="0">
                          <a:latin typeface="Segoe UI"/>
                          <a:cs typeface="Segoe UI"/>
                        </a:rPr>
                        <a:t>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2:04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Linux</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10" dirty="0">
                          <a:latin typeface="Segoe UI"/>
                          <a:cs typeface="Segoe UI"/>
                        </a:rPr>
                        <a:t>Sway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0E6FF"/>
                    </a:solidFill>
                  </a:tcPr>
                </a:tc>
                <a:tc>
                  <a:txBody>
                    <a:bodyPr/>
                    <a:lstStyle/>
                    <a:p>
                      <a:pPr algn="ctr">
                        <a:lnSpc>
                          <a:spcPts val="1620"/>
                        </a:lnSpc>
                      </a:pPr>
                      <a:r>
                        <a:rPr sz="1400" spc="-5" dirty="0">
                          <a:latin typeface="Segoe UI"/>
                          <a:cs typeface="Segoe UI"/>
                        </a:rPr>
                        <a:t>13.22.12.12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IT</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18186">
                <a:tc>
                  <a:txBody>
                    <a:bodyPr/>
                    <a:lstStyle/>
                    <a:p>
                      <a:pPr algn="ctr">
                        <a:lnSpc>
                          <a:spcPts val="1620"/>
                        </a:lnSpc>
                      </a:pPr>
                      <a:r>
                        <a:rPr sz="1400" dirty="0">
                          <a:latin typeface="Segoe UI"/>
                          <a:cs typeface="Segoe UI"/>
                        </a:rPr>
                        <a:t>6</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5-Mar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11:30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485140">
                <a:tc gridSpan="2">
                  <a:txBody>
                    <a:bodyPr/>
                    <a:lstStyle/>
                    <a:p>
                      <a:pPr marR="10160" algn="ctr">
                        <a:lnSpc>
                          <a:spcPct val="100000"/>
                        </a:lnSpc>
                        <a:spcBef>
                          <a:spcPts val="440"/>
                        </a:spcBef>
                      </a:pPr>
                      <a:r>
                        <a:rPr sz="1200" b="1" spc="-10" dirty="0">
                          <a:latin typeface="Segoe UI Semibold"/>
                          <a:cs typeface="Segoe UI Semibold"/>
                        </a:rPr>
                        <a:t>Claire </a:t>
                      </a:r>
                      <a:r>
                        <a:rPr sz="1200" b="1" spc="-5" dirty="0">
                          <a:latin typeface="Segoe UI Semibold"/>
                          <a:cs typeface="Segoe UI Semibold"/>
                        </a:rPr>
                        <a:t>doesn’t</a:t>
                      </a:r>
                      <a:r>
                        <a:rPr sz="1200" b="1" dirty="0">
                          <a:latin typeface="Segoe UI Semibold"/>
                          <a:cs typeface="Segoe UI Semibold"/>
                        </a:rPr>
                        <a:t> </a:t>
                      </a:r>
                      <a:r>
                        <a:rPr sz="1200" b="1" spc="-5" dirty="0">
                          <a:latin typeface="Segoe UI Semibold"/>
                          <a:cs typeface="Segoe UI Semibold"/>
                        </a:rPr>
                        <a:t>normally</a:t>
                      </a:r>
                      <a:endParaRPr sz="1200">
                        <a:latin typeface="Segoe UI Semibold"/>
                        <a:cs typeface="Segoe UI Semibold"/>
                      </a:endParaRPr>
                    </a:p>
                    <a:p>
                      <a:pPr marR="8890" algn="ctr">
                        <a:lnSpc>
                          <a:spcPct val="100000"/>
                        </a:lnSpc>
                      </a:pPr>
                      <a:r>
                        <a:rPr sz="1200" b="1" spc="-5" dirty="0">
                          <a:latin typeface="Segoe UI Semibold"/>
                          <a:cs typeface="Segoe UI Semibold"/>
                        </a:rPr>
                        <a:t>log in </a:t>
                      </a:r>
                      <a:r>
                        <a:rPr sz="1200" b="1" dirty="0">
                          <a:latin typeface="Segoe UI Semibold"/>
                          <a:cs typeface="Segoe UI Semibold"/>
                        </a:rPr>
                        <a:t>at 2</a:t>
                      </a:r>
                      <a:r>
                        <a:rPr sz="1200" b="1" spc="-55" dirty="0">
                          <a:latin typeface="Segoe UI Semibold"/>
                          <a:cs typeface="Segoe UI Semibold"/>
                        </a:rPr>
                        <a:t> </a:t>
                      </a:r>
                      <a:r>
                        <a:rPr sz="1200" b="1" spc="-5" dirty="0">
                          <a:latin typeface="Segoe UI Semibold"/>
                          <a:cs typeface="Segoe UI Semibold"/>
                        </a:rPr>
                        <a:t>AM</a:t>
                      </a:r>
                      <a:endParaRPr sz="1200">
                        <a:latin typeface="Segoe UI Semibold"/>
                        <a:cs typeface="Segoe UI Semibold"/>
                      </a:endParaRPr>
                    </a:p>
                  </a:txBody>
                  <a:tcPr marL="0" marR="0" marT="55880" marB="0">
                    <a:lnL w="9525">
                      <a:solidFill>
                        <a:srgbClr val="50E6FF"/>
                      </a:solidFill>
                      <a:prstDash val="solid"/>
                    </a:lnL>
                    <a:lnR w="9525">
                      <a:solidFill>
                        <a:srgbClr val="50E6FF"/>
                      </a:solidFill>
                      <a:prstDash val="solid"/>
                    </a:lnR>
                    <a:lnT w="12700">
                      <a:solidFill>
                        <a:srgbClr val="FFFFFF"/>
                      </a:solidFill>
                      <a:prstDash val="solid"/>
                    </a:lnT>
                    <a:lnB w="9525">
                      <a:solidFill>
                        <a:srgbClr val="50E6FF"/>
                      </a:solidFill>
                      <a:prstDash val="solid"/>
                    </a:lnB>
                  </a:tcPr>
                </a:tc>
                <a:tc hMerge="1">
                  <a:txBody>
                    <a:bodyPr/>
                    <a:lstStyle/>
                    <a:p>
                      <a:endParaRPr/>
                    </a:p>
                  </a:txBody>
                  <a:tcPr marL="0" marR="0" marT="0" marB="0"/>
                </a:tc>
                <a:tc gridSpan="6">
                  <a:txBody>
                    <a:bodyPr/>
                    <a:lstStyle/>
                    <a:p>
                      <a:pPr>
                        <a:lnSpc>
                          <a:spcPct val="100000"/>
                        </a:lnSpc>
                      </a:pPr>
                      <a:endParaRPr sz="1400">
                        <a:latin typeface="Times New Roman"/>
                        <a:cs typeface="Times New Roman"/>
                      </a:endParaRPr>
                    </a:p>
                  </a:txBody>
                  <a:tcPr marL="0" marR="0" marT="0" marB="0">
                    <a:lnL w="9525">
                      <a:solidFill>
                        <a:srgbClr val="50E6FF"/>
                      </a:solidFill>
                      <a:prstDash val="solid"/>
                    </a:lnL>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graphicFrame>
        <p:nvGraphicFramePr>
          <p:cNvPr id="55" name="object 55"/>
          <p:cNvGraphicFramePr>
            <a:graphicFrameLocks noGrp="1"/>
          </p:cNvGraphicFramePr>
          <p:nvPr/>
        </p:nvGraphicFramePr>
        <p:xfrm>
          <a:off x="1234782" y="6028702"/>
          <a:ext cx="9417049" cy="647381"/>
        </p:xfrm>
        <a:graphic>
          <a:graphicData uri="http://schemas.openxmlformats.org/drawingml/2006/table">
            <a:tbl>
              <a:tblPr firstRow="1" bandRow="1">
                <a:tableStyleId>{2D5ABB26-0587-4C30-8999-92F81FD0307C}</a:tableStyleId>
              </a:tblPr>
              <a:tblGrid>
                <a:gridCol w="2316480">
                  <a:extLst>
                    <a:ext uri="{9D8B030D-6E8A-4147-A177-3AD203B41FA5}">
                      <a16:colId xmlns:a16="http://schemas.microsoft.com/office/drawing/2014/main" val="20000"/>
                    </a:ext>
                  </a:extLst>
                </a:gridCol>
                <a:gridCol w="192659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450340">
                  <a:extLst>
                    <a:ext uri="{9D8B030D-6E8A-4147-A177-3AD203B41FA5}">
                      <a16:colId xmlns:a16="http://schemas.microsoft.com/office/drawing/2014/main" val="20003"/>
                    </a:ext>
                  </a:extLst>
                </a:gridCol>
                <a:gridCol w="2056764">
                  <a:extLst>
                    <a:ext uri="{9D8B030D-6E8A-4147-A177-3AD203B41FA5}">
                      <a16:colId xmlns:a16="http://schemas.microsoft.com/office/drawing/2014/main" val="20004"/>
                    </a:ext>
                  </a:extLst>
                </a:gridCol>
              </a:tblGrid>
              <a:tr h="347446">
                <a:tc>
                  <a:txBody>
                    <a:bodyPr/>
                    <a:lstStyle/>
                    <a:p>
                      <a:pPr algn="ctr">
                        <a:lnSpc>
                          <a:spcPct val="100000"/>
                        </a:lnSpc>
                        <a:spcBef>
                          <a:spcPts val="515"/>
                        </a:spcBef>
                      </a:pPr>
                      <a:r>
                        <a:rPr sz="1400" b="1" spc="-5" dirty="0">
                          <a:solidFill>
                            <a:srgbClr val="FFFFFF"/>
                          </a:solidFill>
                          <a:latin typeface="Segoe UI"/>
                          <a:cs typeface="Segoe UI"/>
                        </a:rPr>
                        <a:t>IsNormalTimeOfDay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10" dirty="0">
                          <a:solidFill>
                            <a:srgbClr val="FFFFFF"/>
                          </a:solidFill>
                          <a:latin typeface="Segoe UI"/>
                          <a:cs typeface="Segoe UI"/>
                        </a:rPr>
                        <a:t>IsFamiliarDevice</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IsFamiliarApp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5" dirty="0">
                          <a:solidFill>
                            <a:srgbClr val="FFFFFF"/>
                          </a:solidFill>
                          <a:latin typeface="Segoe UI"/>
                          <a:cs typeface="Segoe UI"/>
                        </a:rPr>
                        <a:t>IsFamiliarIP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IsFamiliarCountry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99935">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extLst>
                  <a:ext uri="{0D108BD9-81ED-4DB2-BD59-A6C34878D82A}">
                    <a16:rowId xmlns:a16="http://schemas.microsoft.com/office/drawing/2014/main" val="10001"/>
                  </a:ext>
                </a:extLst>
              </a:tr>
            </a:tbl>
          </a:graphicData>
        </a:graphic>
      </p:graphicFrame>
      <p:sp>
        <p:nvSpPr>
          <p:cNvPr id="56" name="object 56"/>
          <p:cNvSpPr txBox="1"/>
          <p:nvPr/>
        </p:nvSpPr>
        <p:spPr>
          <a:xfrm>
            <a:off x="11131042" y="4502911"/>
            <a:ext cx="76263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40" normalizeH="0" baseline="0" noProof="0" dirty="0">
                <a:ln>
                  <a:noFill/>
                </a:ln>
                <a:solidFill>
                  <a:prstClr val="black"/>
                </a:solidFill>
                <a:effectLst/>
                <a:uLnTx/>
                <a:uFillTx/>
                <a:latin typeface="Calibri"/>
                <a:ea typeface="+mn-ea"/>
                <a:cs typeface="Calibri"/>
              </a:rPr>
              <a:t>Seems</a:t>
            </a:r>
            <a:r>
              <a:rPr kumimoji="0" sz="1400" b="0" i="0" u="none" strike="noStrike" kern="1200" cap="none" spc="-175" normalizeH="0" baseline="0" noProof="0" dirty="0">
                <a:ln>
                  <a:noFill/>
                </a:ln>
                <a:solidFill>
                  <a:prstClr val="black"/>
                </a:solidFill>
                <a:effectLst/>
                <a:uLnTx/>
                <a:uFillTx/>
                <a:latin typeface="Calibri"/>
                <a:ea typeface="+mn-ea"/>
                <a:cs typeface="Calibri"/>
              </a:rPr>
              <a:t> </a:t>
            </a:r>
            <a:r>
              <a:rPr kumimoji="0" sz="1400" b="0" i="0" u="none" strike="noStrike" kern="1200" cap="none" spc="-30" normalizeH="0" baseline="0" noProof="0" dirty="0">
                <a:ln>
                  <a:noFill/>
                </a:ln>
                <a:solidFill>
                  <a:prstClr val="black"/>
                </a:solidFill>
                <a:effectLst/>
                <a:uLnTx/>
                <a:uFillTx/>
                <a:latin typeface="Calibri"/>
                <a:ea typeface="+mn-ea"/>
                <a:cs typeface="Calibri"/>
              </a:rPr>
              <a:t>Bad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57" name="object 57"/>
          <p:cNvSpPr/>
          <p:nvPr/>
        </p:nvSpPr>
        <p:spPr>
          <a:xfrm>
            <a:off x="10747247" y="4471415"/>
            <a:ext cx="317500" cy="315595"/>
          </a:xfrm>
          <a:custGeom>
            <a:avLst/>
            <a:gdLst/>
            <a:ahLst/>
            <a:cxnLst/>
            <a:rect l="l" t="t" r="r" b="b"/>
            <a:pathLst>
              <a:path w="317500" h="315595">
                <a:moveTo>
                  <a:pt x="158496" y="0"/>
                </a:moveTo>
                <a:lnTo>
                  <a:pt x="108411" y="8040"/>
                </a:lnTo>
                <a:lnTo>
                  <a:pt x="64904" y="30431"/>
                </a:lnTo>
                <a:lnTo>
                  <a:pt x="30589" y="64574"/>
                </a:lnTo>
                <a:lnTo>
                  <a:pt x="8083" y="107874"/>
                </a:lnTo>
                <a:lnTo>
                  <a:pt x="0" y="157733"/>
                </a:lnTo>
                <a:lnTo>
                  <a:pt x="8083" y="207593"/>
                </a:lnTo>
                <a:lnTo>
                  <a:pt x="30589" y="250893"/>
                </a:lnTo>
                <a:lnTo>
                  <a:pt x="64904" y="285036"/>
                </a:lnTo>
                <a:lnTo>
                  <a:pt x="108411" y="307427"/>
                </a:lnTo>
                <a:lnTo>
                  <a:pt x="158496" y="315467"/>
                </a:lnTo>
                <a:lnTo>
                  <a:pt x="208580" y="307427"/>
                </a:lnTo>
                <a:lnTo>
                  <a:pt x="252087" y="285036"/>
                </a:lnTo>
                <a:lnTo>
                  <a:pt x="286402" y="250893"/>
                </a:lnTo>
                <a:lnTo>
                  <a:pt x="308908" y="207593"/>
                </a:lnTo>
                <a:lnTo>
                  <a:pt x="316992" y="157733"/>
                </a:lnTo>
                <a:lnTo>
                  <a:pt x="308908" y="107874"/>
                </a:lnTo>
                <a:lnTo>
                  <a:pt x="286402" y="64574"/>
                </a:lnTo>
                <a:lnTo>
                  <a:pt x="252087" y="30431"/>
                </a:lnTo>
                <a:lnTo>
                  <a:pt x="208580" y="8040"/>
                </a:lnTo>
                <a:lnTo>
                  <a:pt x="15849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0735056" y="4460747"/>
            <a:ext cx="341630" cy="338455"/>
          </a:xfrm>
          <a:custGeom>
            <a:avLst/>
            <a:gdLst/>
            <a:ahLst/>
            <a:cxnLst/>
            <a:rect l="l" t="t" r="r" b="b"/>
            <a:pathLst>
              <a:path w="341629" h="338454">
                <a:moveTo>
                  <a:pt x="170688" y="0"/>
                </a:moveTo>
                <a:lnTo>
                  <a:pt x="125632" y="5951"/>
                </a:lnTo>
                <a:lnTo>
                  <a:pt x="84948" y="22803"/>
                </a:lnTo>
                <a:lnTo>
                  <a:pt x="50339" y="49053"/>
                </a:lnTo>
                <a:lnTo>
                  <a:pt x="23509" y="83199"/>
                </a:lnTo>
                <a:lnTo>
                  <a:pt x="6161" y="123736"/>
                </a:lnTo>
                <a:lnTo>
                  <a:pt x="0" y="169163"/>
                </a:lnTo>
                <a:lnTo>
                  <a:pt x="6161" y="213797"/>
                </a:lnTo>
                <a:lnTo>
                  <a:pt x="23509" y="254112"/>
                </a:lnTo>
                <a:lnTo>
                  <a:pt x="50339" y="288417"/>
                </a:lnTo>
                <a:lnTo>
                  <a:pt x="84948" y="315016"/>
                </a:lnTo>
                <a:lnTo>
                  <a:pt x="125632" y="332217"/>
                </a:lnTo>
                <a:lnTo>
                  <a:pt x="170688" y="338327"/>
                </a:lnTo>
                <a:lnTo>
                  <a:pt x="216536" y="332217"/>
                </a:lnTo>
                <a:lnTo>
                  <a:pt x="255765" y="315721"/>
                </a:lnTo>
                <a:lnTo>
                  <a:pt x="170688" y="315721"/>
                </a:lnTo>
                <a:lnTo>
                  <a:pt x="123845" y="308270"/>
                </a:lnTo>
                <a:lnTo>
                  <a:pt x="83220" y="287505"/>
                </a:lnTo>
                <a:lnTo>
                  <a:pt x="51221" y="255810"/>
                </a:lnTo>
                <a:lnTo>
                  <a:pt x="30256" y="215568"/>
                </a:lnTo>
                <a:lnTo>
                  <a:pt x="22733" y="169163"/>
                </a:lnTo>
                <a:lnTo>
                  <a:pt x="30256" y="121643"/>
                </a:lnTo>
                <a:lnTo>
                  <a:pt x="51221" y="80725"/>
                </a:lnTo>
                <a:lnTo>
                  <a:pt x="83220" y="48682"/>
                </a:lnTo>
                <a:lnTo>
                  <a:pt x="123845" y="27789"/>
                </a:lnTo>
                <a:lnTo>
                  <a:pt x="170688" y="20319"/>
                </a:lnTo>
                <a:lnTo>
                  <a:pt x="251414" y="20319"/>
                </a:lnTo>
                <a:lnTo>
                  <a:pt x="216536" y="5951"/>
                </a:lnTo>
                <a:lnTo>
                  <a:pt x="170688" y="0"/>
                </a:lnTo>
                <a:close/>
              </a:path>
              <a:path w="341629" h="338454">
                <a:moveTo>
                  <a:pt x="251414" y="20319"/>
                </a:moveTo>
                <a:lnTo>
                  <a:pt x="170688" y="20319"/>
                </a:lnTo>
                <a:lnTo>
                  <a:pt x="217768" y="27789"/>
                </a:lnTo>
                <a:lnTo>
                  <a:pt x="258960" y="48682"/>
                </a:lnTo>
                <a:lnTo>
                  <a:pt x="291635" y="80725"/>
                </a:lnTo>
                <a:lnTo>
                  <a:pt x="313167" y="121643"/>
                </a:lnTo>
                <a:lnTo>
                  <a:pt x="320928" y="169163"/>
                </a:lnTo>
                <a:lnTo>
                  <a:pt x="313167" y="215568"/>
                </a:lnTo>
                <a:lnTo>
                  <a:pt x="291635" y="255810"/>
                </a:lnTo>
                <a:lnTo>
                  <a:pt x="258960" y="287505"/>
                </a:lnTo>
                <a:lnTo>
                  <a:pt x="217768" y="308270"/>
                </a:lnTo>
                <a:lnTo>
                  <a:pt x="170688" y="315721"/>
                </a:lnTo>
                <a:lnTo>
                  <a:pt x="255765" y="315721"/>
                </a:lnTo>
                <a:lnTo>
                  <a:pt x="291893" y="288417"/>
                </a:lnTo>
                <a:lnTo>
                  <a:pt x="318374" y="254112"/>
                </a:lnTo>
                <a:lnTo>
                  <a:pt x="335373" y="213797"/>
                </a:lnTo>
                <a:lnTo>
                  <a:pt x="341375" y="169163"/>
                </a:lnTo>
                <a:lnTo>
                  <a:pt x="335373" y="123736"/>
                </a:lnTo>
                <a:lnTo>
                  <a:pt x="318374" y="83199"/>
                </a:lnTo>
                <a:lnTo>
                  <a:pt x="291893" y="49053"/>
                </a:lnTo>
                <a:lnTo>
                  <a:pt x="257443" y="22803"/>
                </a:lnTo>
                <a:lnTo>
                  <a:pt x="251414" y="20319"/>
                </a:lnTo>
                <a:close/>
              </a:path>
              <a:path w="341629" h="338454">
                <a:moveTo>
                  <a:pt x="118364" y="97027"/>
                </a:moveTo>
                <a:lnTo>
                  <a:pt x="100075" y="115062"/>
                </a:lnTo>
                <a:lnTo>
                  <a:pt x="152526" y="169163"/>
                </a:lnTo>
                <a:lnTo>
                  <a:pt x="100075" y="220979"/>
                </a:lnTo>
                <a:lnTo>
                  <a:pt x="118364" y="239140"/>
                </a:lnTo>
                <a:lnTo>
                  <a:pt x="170688" y="187197"/>
                </a:lnTo>
                <a:lnTo>
                  <a:pt x="209345" y="187197"/>
                </a:lnTo>
                <a:lnTo>
                  <a:pt x="191135" y="169163"/>
                </a:lnTo>
                <a:lnTo>
                  <a:pt x="211654" y="148844"/>
                </a:lnTo>
                <a:lnTo>
                  <a:pt x="170688" y="148844"/>
                </a:lnTo>
                <a:lnTo>
                  <a:pt x="118364" y="97027"/>
                </a:lnTo>
                <a:close/>
              </a:path>
              <a:path w="341629" h="338454">
                <a:moveTo>
                  <a:pt x="209345" y="187197"/>
                </a:moveTo>
                <a:lnTo>
                  <a:pt x="170688" y="187197"/>
                </a:lnTo>
                <a:lnTo>
                  <a:pt x="225298" y="239140"/>
                </a:lnTo>
                <a:lnTo>
                  <a:pt x="243459" y="220979"/>
                </a:lnTo>
                <a:lnTo>
                  <a:pt x="209345" y="187197"/>
                </a:lnTo>
                <a:close/>
              </a:path>
              <a:path w="341629" h="338454">
                <a:moveTo>
                  <a:pt x="223012" y="97027"/>
                </a:moveTo>
                <a:lnTo>
                  <a:pt x="170688" y="148844"/>
                </a:lnTo>
                <a:lnTo>
                  <a:pt x="211654" y="148844"/>
                </a:lnTo>
                <a:lnTo>
                  <a:pt x="243459" y="117347"/>
                </a:lnTo>
                <a:lnTo>
                  <a:pt x="223012" y="970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txBox="1"/>
          <p:nvPr/>
        </p:nvSpPr>
        <p:spPr>
          <a:xfrm>
            <a:off x="11356340" y="2232406"/>
            <a:ext cx="4025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prstClr val="black"/>
                </a:solidFill>
                <a:effectLst/>
                <a:uLnTx/>
                <a:uFillTx/>
                <a:latin typeface="Calibri"/>
                <a:ea typeface="+mn-ea"/>
                <a:cs typeface="Calibri"/>
              </a:rPr>
              <a:t>G</a:t>
            </a:r>
            <a:r>
              <a:rPr kumimoji="0" sz="1400" b="0" i="0" u="none" strike="noStrike" kern="1200" cap="none" spc="-45" normalizeH="0" baseline="0" noProof="0" dirty="0">
                <a:ln>
                  <a:noFill/>
                </a:ln>
                <a:solidFill>
                  <a:prstClr val="black"/>
                </a:solidFill>
                <a:effectLst/>
                <a:uLnTx/>
                <a:uFillTx/>
                <a:latin typeface="Calibri"/>
                <a:ea typeface="+mn-ea"/>
                <a:cs typeface="Calibri"/>
              </a:rPr>
              <a:t>oo</a:t>
            </a:r>
            <a:r>
              <a:rPr kumimoji="0" sz="1400" b="0" i="0" u="none" strike="noStrike" kern="1200" cap="none" spc="0" normalizeH="0" baseline="0" noProof="0" dirty="0">
                <a:ln>
                  <a:noFill/>
                </a:ln>
                <a:solidFill>
                  <a:prstClr val="black"/>
                </a:solidFill>
                <a:effectLst/>
                <a:uLnTx/>
                <a:uFillTx/>
                <a:latin typeface="Calibri"/>
                <a:ea typeface="+mn-ea"/>
                <a:cs typeface="Calibri"/>
              </a:rPr>
              <a:t>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60" name="object 60"/>
          <p:cNvSpPr txBox="1">
            <a:spLocks noGrp="1"/>
          </p:cNvSpPr>
          <p:nvPr>
            <p:ph type="title"/>
          </p:nvPr>
        </p:nvSpPr>
        <p:spPr>
          <a:xfrm>
            <a:off x="295757" y="275923"/>
            <a:ext cx="6953250" cy="735965"/>
          </a:xfrm>
          <a:prstGeom prst="rect">
            <a:avLst/>
          </a:prstGeom>
        </p:spPr>
        <p:txBody>
          <a:bodyPr vert="horz" wrap="square" lIns="0" tIns="38100" rIns="0" bIns="0" rtlCol="0">
            <a:spAutoFit/>
          </a:bodyPr>
          <a:lstStyle/>
          <a:p>
            <a:pPr marL="12700">
              <a:lnSpc>
                <a:spcPct val="100000"/>
              </a:lnSpc>
              <a:spcBef>
                <a:spcPts val="300"/>
              </a:spcBef>
            </a:pPr>
            <a:r>
              <a:rPr sz="2800" spc="-40" dirty="0">
                <a:solidFill>
                  <a:srgbClr val="0078D3"/>
                </a:solidFill>
              </a:rPr>
              <a:t>What </a:t>
            </a:r>
            <a:r>
              <a:rPr sz="2800" spc="-30" dirty="0">
                <a:solidFill>
                  <a:srgbClr val="0078D3"/>
                </a:solidFill>
              </a:rPr>
              <a:t>do </a:t>
            </a:r>
            <a:r>
              <a:rPr sz="2800" spc="-40" dirty="0">
                <a:solidFill>
                  <a:srgbClr val="0078D3"/>
                </a:solidFill>
              </a:rPr>
              <a:t>we </a:t>
            </a:r>
            <a:r>
              <a:rPr sz="2800" spc="-45" dirty="0">
                <a:solidFill>
                  <a:srgbClr val="0078D3"/>
                </a:solidFill>
              </a:rPr>
              <a:t>know about </a:t>
            </a:r>
            <a:r>
              <a:rPr sz="2800" spc="-5" dirty="0">
                <a:solidFill>
                  <a:srgbClr val="0078D3"/>
                </a:solidFill>
              </a:rPr>
              <a:t>a</a:t>
            </a:r>
            <a:r>
              <a:rPr sz="2800" spc="-370" dirty="0">
                <a:solidFill>
                  <a:srgbClr val="0078D3"/>
                </a:solidFill>
              </a:rPr>
              <a:t> </a:t>
            </a:r>
            <a:r>
              <a:rPr sz="2800" spc="-45" dirty="0">
                <a:solidFill>
                  <a:srgbClr val="0078D3"/>
                </a:solidFill>
              </a:rPr>
              <a:t>user?</a:t>
            </a:r>
            <a:endParaRPr sz="2800"/>
          </a:p>
          <a:p>
            <a:pPr marL="1766570">
              <a:lnSpc>
                <a:spcPct val="100000"/>
              </a:lnSpc>
              <a:spcBef>
                <a:spcPts val="114"/>
              </a:spcBef>
              <a:tabLst>
                <a:tab pos="4978400" algn="l"/>
                <a:tab pos="5266690" algn="l"/>
              </a:tabLst>
            </a:pPr>
            <a:r>
              <a:rPr sz="1600" b="0" spc="-50" dirty="0">
                <a:solidFill>
                  <a:srgbClr val="0078D3"/>
                </a:solidFill>
                <a:latin typeface="Segoe UI"/>
                <a:cs typeface="Segoe UI"/>
              </a:rPr>
              <a:t>Effective </a:t>
            </a:r>
            <a:r>
              <a:rPr sz="1600" b="0" spc="-35" dirty="0">
                <a:solidFill>
                  <a:srgbClr val="0078D3"/>
                </a:solidFill>
                <a:latin typeface="Segoe UI"/>
                <a:cs typeface="Segoe UI"/>
              </a:rPr>
              <a:t>for </a:t>
            </a:r>
            <a:r>
              <a:rPr sz="1600" b="0" spc="-50" dirty="0">
                <a:solidFill>
                  <a:srgbClr val="0078D3"/>
                </a:solidFill>
                <a:latin typeface="Segoe UI"/>
                <a:cs typeface="Segoe UI"/>
              </a:rPr>
              <a:t>obvious</a:t>
            </a:r>
            <a:r>
              <a:rPr sz="1600" b="0" spc="-195" dirty="0">
                <a:solidFill>
                  <a:srgbClr val="0078D3"/>
                </a:solidFill>
                <a:latin typeface="Segoe UI"/>
                <a:cs typeface="Segoe UI"/>
              </a:rPr>
              <a:t> </a:t>
            </a:r>
            <a:r>
              <a:rPr sz="1600" b="0" spc="-45" dirty="0">
                <a:solidFill>
                  <a:srgbClr val="0078D3"/>
                </a:solidFill>
                <a:latin typeface="Segoe UI"/>
                <a:cs typeface="Segoe UI"/>
              </a:rPr>
              <a:t>attack</a:t>
            </a:r>
            <a:r>
              <a:rPr sz="1600" b="0" spc="-105" dirty="0">
                <a:solidFill>
                  <a:srgbClr val="0078D3"/>
                </a:solidFill>
                <a:latin typeface="Segoe UI"/>
                <a:cs typeface="Segoe UI"/>
              </a:rPr>
              <a:t> </a:t>
            </a:r>
            <a:r>
              <a:rPr sz="1600" b="0" spc="-55" dirty="0">
                <a:solidFill>
                  <a:srgbClr val="0078D3"/>
                </a:solidFill>
                <a:latin typeface="Segoe UI"/>
                <a:cs typeface="Segoe UI"/>
              </a:rPr>
              <a:t>patterns	</a:t>
            </a:r>
            <a:r>
              <a:rPr sz="1600" b="0" spc="-5" dirty="0">
                <a:latin typeface="Segoe UI"/>
                <a:cs typeface="Segoe UI"/>
              </a:rPr>
              <a:t>|	</a:t>
            </a:r>
            <a:r>
              <a:rPr sz="1600" b="0" spc="-60" dirty="0">
                <a:solidFill>
                  <a:srgbClr val="0078D3"/>
                </a:solidFill>
                <a:latin typeface="Segoe UI"/>
                <a:cs typeface="Segoe UI"/>
              </a:rPr>
              <a:t>Faster </a:t>
            </a:r>
            <a:r>
              <a:rPr sz="1600" b="0" spc="-35" dirty="0">
                <a:solidFill>
                  <a:srgbClr val="0078D3"/>
                </a:solidFill>
                <a:latin typeface="Segoe UI"/>
                <a:cs typeface="Segoe UI"/>
              </a:rPr>
              <a:t>to</a:t>
            </a:r>
            <a:r>
              <a:rPr sz="1600" b="0" spc="-170" dirty="0">
                <a:solidFill>
                  <a:srgbClr val="0078D3"/>
                </a:solidFill>
                <a:latin typeface="Segoe UI"/>
                <a:cs typeface="Segoe UI"/>
              </a:rPr>
              <a:t> </a:t>
            </a:r>
            <a:r>
              <a:rPr sz="1600" b="0" spc="-50" dirty="0">
                <a:solidFill>
                  <a:srgbClr val="0078D3"/>
                </a:solidFill>
                <a:latin typeface="Segoe UI"/>
                <a:cs typeface="Segoe UI"/>
              </a:rPr>
              <a:t>implement</a:t>
            </a:r>
            <a:endParaRPr sz="1600">
              <a:latin typeface="Segoe UI"/>
              <a:cs typeface="Segoe UI"/>
            </a:endParaRPr>
          </a:p>
        </p:txBody>
      </p:sp>
      <p:sp>
        <p:nvSpPr>
          <p:cNvPr id="61" name="object 61"/>
          <p:cNvSpPr txBox="1"/>
          <p:nvPr/>
        </p:nvSpPr>
        <p:spPr>
          <a:xfrm>
            <a:off x="7418323" y="743204"/>
            <a:ext cx="20624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622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	</a:t>
            </a:r>
            <a:r>
              <a:rPr kumimoji="0" sz="1600" b="0" i="0" u="none" strike="noStrike" kern="1200" cap="none" spc="-40" normalizeH="0" baseline="0" noProof="0" dirty="0">
                <a:ln>
                  <a:noFill/>
                </a:ln>
                <a:solidFill>
                  <a:srgbClr val="0078D3"/>
                </a:solidFill>
                <a:effectLst/>
                <a:uLnTx/>
                <a:uFillTx/>
                <a:latin typeface="Segoe UI"/>
                <a:ea typeface="+mn-ea"/>
                <a:cs typeface="Segoe UI"/>
              </a:rPr>
              <a:t>But </a:t>
            </a:r>
            <a:r>
              <a:rPr kumimoji="0" sz="1600" b="0" i="0" u="none" strike="noStrike" kern="1200" cap="none" spc="-45" normalizeH="0" baseline="0" noProof="0" dirty="0">
                <a:ln>
                  <a:noFill/>
                </a:ln>
                <a:solidFill>
                  <a:srgbClr val="0078D3"/>
                </a:solidFill>
                <a:effectLst/>
                <a:uLnTx/>
                <a:uFillTx/>
                <a:latin typeface="Segoe UI"/>
                <a:ea typeface="+mn-ea"/>
                <a:cs typeface="Segoe UI"/>
              </a:rPr>
              <a:t>costly </a:t>
            </a:r>
            <a:r>
              <a:rPr kumimoji="0" sz="1600" b="0" i="0" u="none" strike="noStrike" kern="1200" cap="none" spc="-35" normalizeH="0" baseline="0" noProof="0" dirty="0">
                <a:ln>
                  <a:noFill/>
                </a:ln>
                <a:solidFill>
                  <a:srgbClr val="0078D3"/>
                </a:solidFill>
                <a:effectLst/>
                <a:uLnTx/>
                <a:uFillTx/>
                <a:latin typeface="Segoe UI"/>
                <a:ea typeface="+mn-ea"/>
                <a:cs typeface="Segoe UI"/>
              </a:rPr>
              <a:t>to</a:t>
            </a:r>
            <a:r>
              <a:rPr kumimoji="0" sz="1600" b="0" i="0" u="none" strike="noStrike" kern="1200" cap="none" spc="-300" normalizeH="0" baseline="0" noProof="0" dirty="0">
                <a:ln>
                  <a:noFill/>
                </a:ln>
                <a:solidFill>
                  <a:srgbClr val="0078D3"/>
                </a:solidFill>
                <a:effectLst/>
                <a:uLnTx/>
                <a:uFillTx/>
                <a:latin typeface="Segoe UI"/>
                <a:ea typeface="+mn-ea"/>
                <a:cs typeface="Segoe UI"/>
              </a:rPr>
              <a:t> </a:t>
            </a:r>
            <a:r>
              <a:rPr kumimoji="0" sz="1600" b="0" i="0" u="none" strike="noStrike" kern="1200" cap="none" spc="-45" normalizeH="0" baseline="0" noProof="0" dirty="0">
                <a:ln>
                  <a:noFill/>
                </a:ln>
                <a:solidFill>
                  <a:srgbClr val="0078D3"/>
                </a:solidFill>
                <a:effectLst/>
                <a:uLnTx/>
                <a:uFillTx/>
                <a:latin typeface="Segoe UI"/>
                <a:ea typeface="+mn-ea"/>
                <a:cs typeface="Segoe UI"/>
              </a:rPr>
              <a:t>maintain</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62" name="object 62"/>
          <p:cNvSpPr/>
          <p:nvPr/>
        </p:nvSpPr>
        <p:spPr>
          <a:xfrm>
            <a:off x="378574" y="788669"/>
            <a:ext cx="1421396" cy="17195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4085"/>
            <a:ext cx="7860030" cy="791210"/>
          </a:xfrm>
          <a:prstGeom prst="rect">
            <a:avLst/>
          </a:prstGeom>
        </p:spPr>
        <p:txBody>
          <a:bodyPr vert="horz" wrap="square" lIns="0" tIns="12700" rIns="0" bIns="0" rtlCol="0">
            <a:spAutoFit/>
          </a:bodyPr>
          <a:lstStyle/>
          <a:p>
            <a:pPr marL="12700">
              <a:lnSpc>
                <a:spcPct val="100000"/>
              </a:lnSpc>
              <a:spcBef>
                <a:spcPts val="100"/>
              </a:spcBef>
            </a:pPr>
            <a:r>
              <a:rPr sz="3000" spc="-5" dirty="0"/>
              <a:t>Identity </a:t>
            </a:r>
            <a:r>
              <a:rPr sz="3000" spc="-10" dirty="0"/>
              <a:t>Protection </a:t>
            </a:r>
            <a:r>
              <a:rPr sz="3000" spc="-5" dirty="0"/>
              <a:t>is </a:t>
            </a:r>
            <a:r>
              <a:rPr sz="3000" spc="-10" dirty="0"/>
              <a:t>more relevant </a:t>
            </a:r>
            <a:r>
              <a:rPr sz="3000" spc="-5" dirty="0"/>
              <a:t>than</a:t>
            </a:r>
            <a:r>
              <a:rPr sz="3000" spc="45" dirty="0"/>
              <a:t> </a:t>
            </a:r>
            <a:r>
              <a:rPr sz="3000" spc="-10" dirty="0"/>
              <a:t>ever</a:t>
            </a:r>
            <a:endParaRPr sz="3000"/>
          </a:p>
          <a:p>
            <a:pPr marL="12700">
              <a:lnSpc>
                <a:spcPct val="100000"/>
              </a:lnSpc>
              <a:spcBef>
                <a:spcPts val="25"/>
              </a:spcBef>
            </a:pPr>
            <a:r>
              <a:rPr sz="2000" dirty="0"/>
              <a:t>Let </a:t>
            </a:r>
            <a:r>
              <a:rPr sz="2000" spc="-5" dirty="0"/>
              <a:t>system intelligence </a:t>
            </a:r>
            <a:r>
              <a:rPr sz="2000" dirty="0"/>
              <a:t>find</a:t>
            </a:r>
            <a:r>
              <a:rPr sz="2000" spc="-90" dirty="0"/>
              <a:t> </a:t>
            </a:r>
            <a:r>
              <a:rPr sz="2000" spc="-5" dirty="0"/>
              <a:t>compromise</a:t>
            </a:r>
            <a:endParaRPr sz="2000"/>
          </a:p>
        </p:txBody>
      </p:sp>
      <p:sp>
        <p:nvSpPr>
          <p:cNvPr id="3" name="object 3"/>
          <p:cNvSpPr/>
          <p:nvPr/>
        </p:nvSpPr>
        <p:spPr>
          <a:xfrm>
            <a:off x="4525517" y="5950458"/>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525517" y="3035045"/>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527041" y="3025901"/>
            <a:ext cx="0" cy="2924810"/>
          </a:xfrm>
          <a:custGeom>
            <a:avLst/>
            <a:gdLst/>
            <a:ahLst/>
            <a:cxnLst/>
            <a:rect l="l" t="t" r="r" b="b"/>
            <a:pathLst>
              <a:path h="2924810">
                <a:moveTo>
                  <a:pt x="0" y="0"/>
                </a:moveTo>
                <a:lnTo>
                  <a:pt x="0" y="2924352"/>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98195" y="2984047"/>
            <a:ext cx="3599230" cy="367958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91895" y="3177539"/>
            <a:ext cx="3156585" cy="3237230"/>
          </a:xfrm>
          <a:custGeom>
            <a:avLst/>
            <a:gdLst/>
            <a:ahLst/>
            <a:cxnLst/>
            <a:rect l="l" t="t" r="r" b="b"/>
            <a:pathLst>
              <a:path w="3156585" h="3237229">
                <a:moveTo>
                  <a:pt x="0" y="3236976"/>
                </a:moveTo>
                <a:lnTo>
                  <a:pt x="3156204" y="3236976"/>
                </a:lnTo>
                <a:lnTo>
                  <a:pt x="3156204" y="0"/>
                </a:lnTo>
                <a:lnTo>
                  <a:pt x="0" y="0"/>
                </a:lnTo>
                <a:lnTo>
                  <a:pt x="0" y="323697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216404" y="4534661"/>
            <a:ext cx="879475" cy="1725930"/>
          </a:xfrm>
          <a:custGeom>
            <a:avLst/>
            <a:gdLst/>
            <a:ahLst/>
            <a:cxnLst/>
            <a:rect l="l" t="t" r="r" b="b"/>
            <a:pathLst>
              <a:path w="879475" h="1725929">
                <a:moveTo>
                  <a:pt x="55118" y="1467281"/>
                </a:moveTo>
                <a:lnTo>
                  <a:pt x="45593" y="1478167"/>
                </a:lnTo>
                <a:lnTo>
                  <a:pt x="45593" y="1721231"/>
                </a:lnTo>
                <a:lnTo>
                  <a:pt x="49910" y="1725498"/>
                </a:lnTo>
                <a:lnTo>
                  <a:pt x="874902" y="1725498"/>
                </a:lnTo>
                <a:lnTo>
                  <a:pt x="879094" y="1721231"/>
                </a:lnTo>
                <a:lnTo>
                  <a:pt x="879094" y="1715973"/>
                </a:lnTo>
                <a:lnTo>
                  <a:pt x="64643" y="1715973"/>
                </a:lnTo>
                <a:lnTo>
                  <a:pt x="55118" y="1706448"/>
                </a:lnTo>
                <a:lnTo>
                  <a:pt x="64643" y="1706448"/>
                </a:lnTo>
                <a:lnTo>
                  <a:pt x="64643" y="1478167"/>
                </a:lnTo>
                <a:lnTo>
                  <a:pt x="55118" y="1467281"/>
                </a:lnTo>
                <a:close/>
              </a:path>
              <a:path w="879475" h="1725929">
                <a:moveTo>
                  <a:pt x="64643" y="1706448"/>
                </a:moveTo>
                <a:lnTo>
                  <a:pt x="55118" y="1706448"/>
                </a:lnTo>
                <a:lnTo>
                  <a:pt x="64643" y="1715973"/>
                </a:lnTo>
                <a:lnTo>
                  <a:pt x="64643" y="1706448"/>
                </a:lnTo>
                <a:close/>
              </a:path>
              <a:path w="879475" h="1725929">
                <a:moveTo>
                  <a:pt x="860044" y="1706448"/>
                </a:moveTo>
                <a:lnTo>
                  <a:pt x="64643" y="1706448"/>
                </a:lnTo>
                <a:lnTo>
                  <a:pt x="64643" y="1715973"/>
                </a:lnTo>
                <a:lnTo>
                  <a:pt x="860044" y="1715973"/>
                </a:lnTo>
                <a:lnTo>
                  <a:pt x="860044" y="1706448"/>
                </a:lnTo>
                <a:close/>
              </a:path>
              <a:path w="879475" h="1725929">
                <a:moveTo>
                  <a:pt x="879094" y="0"/>
                </a:moveTo>
                <a:lnTo>
                  <a:pt x="860044" y="0"/>
                </a:lnTo>
                <a:lnTo>
                  <a:pt x="860044" y="1715973"/>
                </a:lnTo>
                <a:lnTo>
                  <a:pt x="869569" y="1706448"/>
                </a:lnTo>
                <a:lnTo>
                  <a:pt x="879094" y="1706448"/>
                </a:lnTo>
                <a:lnTo>
                  <a:pt x="879094" y="0"/>
                </a:lnTo>
                <a:close/>
              </a:path>
              <a:path w="879475" h="1725929">
                <a:moveTo>
                  <a:pt x="879094" y="1706448"/>
                </a:moveTo>
                <a:lnTo>
                  <a:pt x="869569" y="1706448"/>
                </a:lnTo>
                <a:lnTo>
                  <a:pt x="860044" y="1715973"/>
                </a:lnTo>
                <a:lnTo>
                  <a:pt x="879094" y="1715973"/>
                </a:lnTo>
                <a:lnTo>
                  <a:pt x="879094" y="1706448"/>
                </a:lnTo>
                <a:close/>
              </a:path>
              <a:path w="879475" h="1725929">
                <a:moveTo>
                  <a:pt x="55118" y="1438414"/>
                </a:moveTo>
                <a:lnTo>
                  <a:pt x="3556" y="1497406"/>
                </a:lnTo>
                <a:lnTo>
                  <a:pt x="0" y="1501368"/>
                </a:lnTo>
                <a:lnTo>
                  <a:pt x="381" y="1507388"/>
                </a:lnTo>
                <a:lnTo>
                  <a:pt x="4444" y="1510855"/>
                </a:lnTo>
                <a:lnTo>
                  <a:pt x="8381" y="1514322"/>
                </a:lnTo>
                <a:lnTo>
                  <a:pt x="14350" y="1513916"/>
                </a:lnTo>
                <a:lnTo>
                  <a:pt x="17779" y="1509953"/>
                </a:lnTo>
                <a:lnTo>
                  <a:pt x="45592" y="1478167"/>
                </a:lnTo>
                <a:lnTo>
                  <a:pt x="45593" y="1452880"/>
                </a:lnTo>
                <a:lnTo>
                  <a:pt x="67761" y="1452880"/>
                </a:lnTo>
                <a:lnTo>
                  <a:pt x="55118" y="1438414"/>
                </a:lnTo>
                <a:close/>
              </a:path>
              <a:path w="879475" h="1725929">
                <a:moveTo>
                  <a:pt x="67761" y="1452880"/>
                </a:moveTo>
                <a:lnTo>
                  <a:pt x="64643" y="1452880"/>
                </a:lnTo>
                <a:lnTo>
                  <a:pt x="64643" y="1478167"/>
                </a:lnTo>
                <a:lnTo>
                  <a:pt x="92456" y="1509953"/>
                </a:lnTo>
                <a:lnTo>
                  <a:pt x="95884" y="1513916"/>
                </a:lnTo>
                <a:lnTo>
                  <a:pt x="101853" y="1514322"/>
                </a:lnTo>
                <a:lnTo>
                  <a:pt x="105790" y="1510855"/>
                </a:lnTo>
                <a:lnTo>
                  <a:pt x="109854" y="1507388"/>
                </a:lnTo>
                <a:lnTo>
                  <a:pt x="110235" y="1501368"/>
                </a:lnTo>
                <a:lnTo>
                  <a:pt x="106679" y="1497406"/>
                </a:lnTo>
                <a:lnTo>
                  <a:pt x="67761" y="1452880"/>
                </a:lnTo>
                <a:close/>
              </a:path>
              <a:path w="879475" h="1725929">
                <a:moveTo>
                  <a:pt x="64643" y="1452880"/>
                </a:moveTo>
                <a:lnTo>
                  <a:pt x="45593" y="1452880"/>
                </a:lnTo>
                <a:lnTo>
                  <a:pt x="45593" y="1478167"/>
                </a:lnTo>
                <a:lnTo>
                  <a:pt x="55118" y="1467281"/>
                </a:lnTo>
                <a:lnTo>
                  <a:pt x="48006" y="1459153"/>
                </a:lnTo>
                <a:lnTo>
                  <a:pt x="64643" y="1459153"/>
                </a:lnTo>
                <a:lnTo>
                  <a:pt x="64643" y="1452880"/>
                </a:lnTo>
                <a:close/>
              </a:path>
              <a:path w="879475" h="1725929">
                <a:moveTo>
                  <a:pt x="64643" y="1459153"/>
                </a:moveTo>
                <a:lnTo>
                  <a:pt x="62229" y="1459153"/>
                </a:lnTo>
                <a:lnTo>
                  <a:pt x="55118" y="1467281"/>
                </a:lnTo>
                <a:lnTo>
                  <a:pt x="64643" y="1478167"/>
                </a:lnTo>
                <a:lnTo>
                  <a:pt x="64643" y="1459153"/>
                </a:lnTo>
                <a:close/>
              </a:path>
              <a:path w="879475" h="1725929">
                <a:moveTo>
                  <a:pt x="62229" y="1459153"/>
                </a:moveTo>
                <a:lnTo>
                  <a:pt x="48006" y="1459153"/>
                </a:lnTo>
                <a:lnTo>
                  <a:pt x="55118" y="1467281"/>
                </a:lnTo>
                <a:lnTo>
                  <a:pt x="62229" y="1459153"/>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197858" y="4458208"/>
            <a:ext cx="1332865" cy="110489"/>
          </a:xfrm>
          <a:custGeom>
            <a:avLst/>
            <a:gdLst/>
            <a:ahLst/>
            <a:cxnLst/>
            <a:rect l="l" t="t" r="r" b="b"/>
            <a:pathLst>
              <a:path w="1332864" h="110489">
                <a:moveTo>
                  <a:pt x="62991" y="0"/>
                </a:moveTo>
                <a:lnTo>
                  <a:pt x="59054" y="3556"/>
                </a:lnTo>
                <a:lnTo>
                  <a:pt x="0" y="55118"/>
                </a:lnTo>
                <a:lnTo>
                  <a:pt x="59054" y="106680"/>
                </a:lnTo>
                <a:lnTo>
                  <a:pt x="62991" y="110236"/>
                </a:lnTo>
                <a:lnTo>
                  <a:pt x="68961" y="109855"/>
                </a:lnTo>
                <a:lnTo>
                  <a:pt x="72389" y="105791"/>
                </a:lnTo>
                <a:lnTo>
                  <a:pt x="75945" y="101854"/>
                </a:lnTo>
                <a:lnTo>
                  <a:pt x="75564" y="95885"/>
                </a:lnTo>
                <a:lnTo>
                  <a:pt x="71500" y="92456"/>
                </a:lnTo>
                <a:lnTo>
                  <a:pt x="39714" y="64643"/>
                </a:lnTo>
                <a:lnTo>
                  <a:pt x="14477" y="64643"/>
                </a:lnTo>
                <a:lnTo>
                  <a:pt x="14477" y="45593"/>
                </a:lnTo>
                <a:lnTo>
                  <a:pt x="39714" y="45593"/>
                </a:lnTo>
                <a:lnTo>
                  <a:pt x="71500" y="17780"/>
                </a:lnTo>
                <a:lnTo>
                  <a:pt x="75564" y="14351"/>
                </a:lnTo>
                <a:lnTo>
                  <a:pt x="75945" y="8382"/>
                </a:lnTo>
                <a:lnTo>
                  <a:pt x="72389" y="4445"/>
                </a:lnTo>
                <a:lnTo>
                  <a:pt x="68961" y="381"/>
                </a:lnTo>
                <a:lnTo>
                  <a:pt x="62991" y="0"/>
                </a:lnTo>
                <a:close/>
              </a:path>
              <a:path w="1332864"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1332864" h="110489">
                <a:moveTo>
                  <a:pt x="1332611" y="45593"/>
                </a:moveTo>
                <a:lnTo>
                  <a:pt x="39714" y="45593"/>
                </a:lnTo>
                <a:lnTo>
                  <a:pt x="28828" y="55118"/>
                </a:lnTo>
                <a:lnTo>
                  <a:pt x="39714" y="64643"/>
                </a:lnTo>
                <a:lnTo>
                  <a:pt x="1332611" y="64643"/>
                </a:lnTo>
                <a:lnTo>
                  <a:pt x="1332611" y="45593"/>
                </a:lnTo>
                <a:close/>
              </a:path>
              <a:path w="1332864" h="110489">
                <a:moveTo>
                  <a:pt x="20700" y="48006"/>
                </a:moveTo>
                <a:lnTo>
                  <a:pt x="20700" y="62230"/>
                </a:lnTo>
                <a:lnTo>
                  <a:pt x="28828" y="55118"/>
                </a:lnTo>
                <a:lnTo>
                  <a:pt x="20700" y="48006"/>
                </a:lnTo>
                <a:close/>
              </a:path>
              <a:path w="1332864" h="110489">
                <a:moveTo>
                  <a:pt x="28828" y="55118"/>
                </a:moveTo>
                <a:lnTo>
                  <a:pt x="20700" y="62230"/>
                </a:lnTo>
                <a:lnTo>
                  <a:pt x="36957" y="62230"/>
                </a:lnTo>
                <a:lnTo>
                  <a:pt x="28828" y="55118"/>
                </a:lnTo>
                <a:close/>
              </a:path>
              <a:path w="1332864" h="110489">
                <a:moveTo>
                  <a:pt x="36957" y="48006"/>
                </a:moveTo>
                <a:lnTo>
                  <a:pt x="20700" y="48006"/>
                </a:lnTo>
                <a:lnTo>
                  <a:pt x="28828" y="55118"/>
                </a:lnTo>
                <a:lnTo>
                  <a:pt x="36957" y="48006"/>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ln w="952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9858882" y="2559811"/>
            <a:ext cx="17348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Machine</a:t>
            </a:r>
            <a:r>
              <a:rPr kumimoji="0" sz="1800" b="1" i="0" u="none" strike="noStrike" kern="1200" cap="none" spc="-150" normalizeH="0" baseline="0" noProof="0" dirty="0">
                <a:ln>
                  <a:noFill/>
                </a:ln>
                <a:solidFill>
                  <a:srgbClr val="FFFFFF"/>
                </a:solidFill>
                <a:effectLst/>
                <a:uLnTx/>
                <a:uFillTx/>
                <a:latin typeface="Segoe UI Semibold"/>
                <a:ea typeface="+mn-ea"/>
                <a:cs typeface="Segoe UI Semibold"/>
              </a:rPr>
              <a:t> </a:t>
            </a: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learning</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3" name="object 13"/>
          <p:cNvSpPr txBox="1"/>
          <p:nvPr/>
        </p:nvSpPr>
        <p:spPr>
          <a:xfrm>
            <a:off x="9858882" y="2987751"/>
            <a:ext cx="1861185" cy="283019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Better </a:t>
            </a:r>
            <a:r>
              <a:rPr kumimoji="0" sz="1600" b="0" i="0" u="none" strike="noStrike" kern="1200" cap="none" spc="-35" normalizeH="0" baseline="0" noProof="0" dirty="0">
                <a:ln>
                  <a:noFill/>
                </a:ln>
                <a:solidFill>
                  <a:srgbClr val="FFFFFF"/>
                </a:solidFill>
                <a:effectLst/>
                <a:uLnTx/>
                <a:uFillTx/>
                <a:latin typeface="Segoe UI"/>
                <a:ea typeface="+mn-ea"/>
                <a:cs typeface="Segoe UI"/>
              </a:rPr>
              <a:t>for </a:t>
            </a:r>
            <a:r>
              <a:rPr kumimoji="0" sz="1600" b="0" i="0" u="none" strike="noStrike" kern="1200" cap="none" spc="-50" normalizeH="0" baseline="0" noProof="0" dirty="0">
                <a:ln>
                  <a:noFill/>
                </a:ln>
                <a:solidFill>
                  <a:srgbClr val="FFFFFF"/>
                </a:solidFill>
                <a:effectLst/>
                <a:uLnTx/>
                <a:uFillTx/>
                <a:latin typeface="Segoe UI"/>
                <a:ea typeface="+mn-ea"/>
                <a:cs typeface="Segoe UI"/>
              </a:rPr>
              <a:t>harder</a:t>
            </a:r>
            <a:r>
              <a:rPr kumimoji="0" sz="1600" b="0" i="0" u="none" strike="noStrike" kern="1200" cap="none" spc="-28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identify</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attacks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23622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Finds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r>
              <a:rPr kumimoji="0" sz="1600" b="0" i="0" u="none" strike="noStrike" kern="1200" cap="none" spc="-245" normalizeH="0" baseline="0" noProof="0" dirty="0">
                <a:ln>
                  <a:noFill/>
                </a:ln>
                <a:solidFill>
                  <a:srgbClr val="FFFFFF"/>
                </a:solidFill>
                <a:effectLst/>
                <a:uLnTx/>
                <a:uFillTx/>
                <a:latin typeface="Segoe UI"/>
                <a:ea typeface="+mn-ea"/>
                <a:cs typeface="Segoe UI"/>
              </a:rPr>
              <a:t> </a:t>
            </a:r>
            <a:r>
              <a:rPr kumimoji="0" sz="1600" b="0" i="0" u="none" strike="noStrike" kern="1200" cap="none" spc="-30" normalizeH="0" baseline="0" noProof="0" dirty="0">
                <a:ln>
                  <a:noFill/>
                </a:ln>
                <a:solidFill>
                  <a:srgbClr val="FFFFFF"/>
                </a:solidFill>
                <a:effectLst/>
                <a:uLnTx/>
                <a:uFillTx/>
                <a:latin typeface="Segoe UI"/>
                <a:ea typeface="+mn-ea"/>
                <a:cs typeface="Segoe UI"/>
              </a:rPr>
              <a:t>in  </a:t>
            </a:r>
            <a:r>
              <a:rPr kumimoji="0" sz="1600" b="0" i="0" u="none" strike="noStrike" kern="1200" cap="none" spc="-40" normalizeH="0" baseline="0" noProof="0" dirty="0">
                <a:ln>
                  <a:noFill/>
                </a:ln>
                <a:solidFill>
                  <a:srgbClr val="FFFFFF"/>
                </a:solidFill>
                <a:effectLst/>
                <a:uLnTx/>
                <a:uFillTx/>
                <a:latin typeface="Segoe UI"/>
                <a:ea typeface="+mn-ea"/>
                <a:cs typeface="Segoe UI"/>
              </a:rPr>
              <a:t>the</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data</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27965" marR="615950" lvl="0" indent="-227965" algn="r" defTabSz="914400" rtl="0" eaLnBrk="1" fontAlgn="auto" latinLnBrk="0" hangingPunct="1">
              <a:lnSpc>
                <a:spcPct val="100000"/>
              </a:lnSpc>
              <a:spcBef>
                <a:spcPts val="1200"/>
              </a:spcBef>
              <a:spcAft>
                <a:spcPts val="0"/>
              </a:spcAft>
              <a:buClrTx/>
              <a:buSzPct val="90625"/>
              <a:buFont typeface="Wingdings"/>
              <a:buChar char=""/>
              <a:tabLst>
                <a:tab pos="227965" algn="l"/>
                <a:tab pos="228600" algn="l"/>
              </a:tabLst>
              <a:defRPr/>
            </a:pPr>
            <a:r>
              <a:rPr kumimoji="0" sz="1600" b="0" i="0" u="none" strike="noStrike" kern="1200" cap="none" spc="-40" normalizeH="0" baseline="0" noProof="0" dirty="0">
                <a:ln>
                  <a:noFill/>
                </a:ln>
                <a:solidFill>
                  <a:srgbClr val="FFFFFF"/>
                </a:solidFill>
                <a:effectLst/>
                <a:uLnTx/>
                <a:uFillTx/>
                <a:latin typeface="Segoe UI"/>
                <a:ea typeface="+mn-ea"/>
                <a:cs typeface="Segoe UI"/>
              </a:rPr>
              <a:t>Less</a:t>
            </a:r>
            <a:r>
              <a:rPr kumimoji="0" sz="1600" b="0" i="0" u="none" strike="noStrike" kern="1200" cap="none" spc="-210"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human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0" marR="594995" lvl="0" indent="0" algn="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in</a:t>
            </a:r>
            <a:r>
              <a:rPr kumimoji="0" sz="1600" b="0" i="0" u="none" strike="noStrike" kern="1200" cap="none" spc="-70" normalizeH="0" baseline="0" noProof="0" dirty="0">
                <a:ln>
                  <a:noFill/>
                </a:ln>
                <a:solidFill>
                  <a:srgbClr val="FFFFFF"/>
                </a:solidFill>
                <a:effectLst/>
                <a:uLnTx/>
                <a:uFillTx/>
                <a:latin typeface="Segoe UI"/>
                <a:ea typeface="+mn-ea"/>
                <a:cs typeface="Segoe UI"/>
              </a:rPr>
              <a:t>t</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0" normalizeH="0" baseline="0" noProof="0" dirty="0">
                <a:ln>
                  <a:noFill/>
                </a:ln>
                <a:solidFill>
                  <a:srgbClr val="FFFFFF"/>
                </a:solidFill>
                <a:effectLst/>
                <a:uLnTx/>
                <a:uFillTx/>
                <a:latin typeface="Segoe UI"/>
                <a:ea typeface="+mn-ea"/>
                <a:cs typeface="Segoe UI"/>
              </a:rPr>
              <a:t>r</a:t>
            </a:r>
            <a:r>
              <a:rPr kumimoji="0" sz="1600" b="0" i="0" u="none" strike="noStrike" kern="1200" cap="none" spc="-60" normalizeH="0" baseline="0" noProof="0" dirty="0">
                <a:ln>
                  <a:noFill/>
                </a:ln>
                <a:solidFill>
                  <a:srgbClr val="FFFFFF"/>
                </a:solidFill>
                <a:effectLst/>
                <a:uLnTx/>
                <a:uFillTx/>
                <a:latin typeface="Segoe UI"/>
                <a:ea typeface="+mn-ea"/>
                <a:cs typeface="Segoe UI"/>
              </a:rPr>
              <a:t>v</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55" normalizeH="0" baseline="0" noProof="0" dirty="0">
                <a:ln>
                  <a:noFill/>
                </a:ln>
                <a:solidFill>
                  <a:srgbClr val="FFFFFF"/>
                </a:solidFill>
                <a:effectLst/>
                <a:uLnTx/>
                <a:uFillTx/>
                <a:latin typeface="Segoe UI"/>
                <a:ea typeface="+mn-ea"/>
                <a:cs typeface="Segoe UI"/>
              </a:rPr>
              <a:t>nti</a:t>
            </a:r>
            <a:r>
              <a:rPr kumimoji="0" sz="1600" b="0" i="0" u="none" strike="noStrike" kern="1200" cap="none" spc="-50" normalizeH="0" baseline="0" noProof="0" dirty="0">
                <a:ln>
                  <a:noFill/>
                </a:ln>
                <a:solidFill>
                  <a:srgbClr val="FFFFFF"/>
                </a:solidFill>
                <a:effectLst/>
                <a:uLnTx/>
                <a:uFillTx/>
                <a:latin typeface="Segoe UI"/>
                <a:ea typeface="+mn-ea"/>
                <a:cs typeface="Segoe UI"/>
              </a:rPr>
              <a:t>o</a:t>
            </a:r>
            <a:r>
              <a:rPr kumimoji="0" sz="1600" b="0" i="0" u="none" strike="noStrike" kern="1200" cap="none" spc="-5" normalizeH="0" baseline="0" noProof="0" dirty="0">
                <a:ln>
                  <a:noFill/>
                </a:ln>
                <a:solidFill>
                  <a:srgbClr val="FFFFFF"/>
                </a:solidFill>
                <a:effectLst/>
                <a:uLnTx/>
                <a:uFillTx/>
                <a:latin typeface="Segoe UI"/>
                <a:ea typeface="+mn-ea"/>
                <a:cs typeface="Segoe UI"/>
              </a:rPr>
              <a:t>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0" normalizeH="0" baseline="0" noProof="0" dirty="0">
                <a:ln>
                  <a:noFill/>
                </a:ln>
                <a:solidFill>
                  <a:srgbClr val="FFFFFF"/>
                </a:solidFill>
                <a:effectLst/>
                <a:uLnTx/>
                <a:uFillTx/>
                <a:latin typeface="Segoe UI"/>
                <a:ea typeface="+mn-ea"/>
                <a:cs typeface="Segoe UI"/>
              </a:rPr>
              <a:t>Harder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r>
              <a:rPr kumimoji="0" sz="1600" b="0" i="0" u="none" strike="noStrike" kern="1200" cap="none" spc="-165"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develop</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Faster </a:t>
            </a:r>
            <a:r>
              <a:rPr kumimoji="0" sz="1600" b="0" i="0" u="none" strike="noStrike" kern="1200" cap="none" spc="-35" normalizeH="0" baseline="0" noProof="0" dirty="0">
                <a:ln>
                  <a:noFill/>
                </a:ln>
                <a:solidFill>
                  <a:srgbClr val="FFFFFF"/>
                </a:solidFill>
                <a:effectLst/>
                <a:uLnTx/>
                <a:uFillTx/>
                <a:latin typeface="Segoe UI"/>
                <a:ea typeface="+mn-ea"/>
                <a:cs typeface="Segoe UI"/>
              </a:rPr>
              <a:t>to </a:t>
            </a:r>
            <a:r>
              <a:rPr kumimoji="0" sz="1600" b="0" i="0" u="none" strike="noStrike" kern="1200" cap="none" spc="-40" normalizeH="0" baseline="0" noProof="0" dirty="0">
                <a:ln>
                  <a:noFill/>
                </a:ln>
                <a:solidFill>
                  <a:srgbClr val="FFFFFF"/>
                </a:solidFill>
                <a:effectLst/>
                <a:uLnTx/>
                <a:uFillTx/>
                <a:latin typeface="Segoe UI"/>
                <a:ea typeface="+mn-ea"/>
                <a:cs typeface="Segoe UI"/>
              </a:rPr>
              <a:t>adapt</a:t>
            </a:r>
            <a:r>
              <a:rPr kumimoji="0" sz="1600" b="0" i="0" u="none" strike="noStrike" kern="1200" cap="none" spc="-27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35" normalizeH="0" baseline="0" noProof="0" dirty="0">
                <a:ln>
                  <a:noFill/>
                </a:ln>
                <a:solidFill>
                  <a:srgbClr val="FFFFFF"/>
                </a:solidFill>
                <a:effectLst/>
                <a:uLnTx/>
                <a:uFillTx/>
                <a:latin typeface="Segoe UI"/>
                <a:ea typeface="+mn-ea"/>
                <a:cs typeface="Segoe UI"/>
              </a:rPr>
              <a:t>new</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4948428" y="2170176"/>
            <a:ext cx="4801362" cy="179616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579364" y="2264664"/>
            <a:ext cx="2998469" cy="150964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173979" y="2395727"/>
            <a:ext cx="4295140" cy="1289685"/>
          </a:xfrm>
          <a:custGeom>
            <a:avLst/>
            <a:gdLst/>
            <a:ahLst/>
            <a:cxnLst/>
            <a:rect l="l" t="t" r="r" b="b"/>
            <a:pathLst>
              <a:path w="4295140" h="1289685">
                <a:moveTo>
                  <a:pt x="0" y="1289304"/>
                </a:moveTo>
                <a:lnTo>
                  <a:pt x="4294632" y="1289304"/>
                </a:lnTo>
                <a:lnTo>
                  <a:pt x="4294632" y="0"/>
                </a:lnTo>
                <a:lnTo>
                  <a:pt x="0" y="0"/>
                </a:lnTo>
                <a:lnTo>
                  <a:pt x="0" y="1289304"/>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5173979" y="2395727"/>
            <a:ext cx="4295140" cy="1289685"/>
          </a:xfrm>
          <a:prstGeom prst="rect">
            <a:avLst/>
          </a:prstGeom>
          <a:ln w="9525">
            <a:solidFill>
              <a:srgbClr val="0078D3"/>
            </a:solidFill>
          </a:ln>
        </p:spPr>
        <p:txBody>
          <a:bodyPr vert="horz" wrap="square" lIns="0" tIns="139065" rIns="0" bIns="0" rtlCol="0">
            <a:spAutoFit/>
          </a:bodyPr>
          <a:lstStyle/>
          <a:p>
            <a:pPr marL="732155" marR="0" lvl="0" indent="0" algn="l" defTabSz="914400" rtl="0" eaLnBrk="1" fontAlgn="auto" latinLnBrk="0" hangingPunct="1">
              <a:lnSpc>
                <a:spcPct val="100000"/>
              </a:lnSpc>
              <a:spcBef>
                <a:spcPts val="1095"/>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End </a:t>
            </a:r>
            <a:r>
              <a:rPr kumimoji="0" sz="1400" b="1" i="0" u="none" strike="noStrike" kern="1200" cap="none" spc="-5" normalizeH="0" baseline="0" noProof="0" dirty="0">
                <a:ln>
                  <a:noFill/>
                </a:ln>
                <a:solidFill>
                  <a:prstClr val="black"/>
                </a:solidFill>
                <a:effectLst/>
                <a:uLnTx/>
                <a:uFillTx/>
                <a:latin typeface="Segoe UI"/>
                <a:ea typeface="+mn-ea"/>
                <a:cs typeface="Segoe UI"/>
              </a:rPr>
              <a:t>user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Build feedback</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loops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End </a:t>
            </a:r>
            <a:r>
              <a:rPr kumimoji="0" sz="1400" b="0" i="0" u="none" strike="noStrike" kern="1200" cap="none" spc="0" normalizeH="0" baseline="0" noProof="0" dirty="0">
                <a:ln>
                  <a:noFill/>
                </a:ln>
                <a:solidFill>
                  <a:prstClr val="black"/>
                </a:solidFill>
                <a:effectLst/>
                <a:uLnTx/>
                <a:uFillTx/>
                <a:latin typeface="Segoe UI"/>
                <a:ea typeface="+mn-ea"/>
                <a:cs typeface="Segoe UI"/>
              </a:rPr>
              <a:t>users/admins/secops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10" normalizeH="0" baseline="0" noProof="0" dirty="0">
                <a:ln>
                  <a:noFill/>
                </a:ln>
                <a:solidFill>
                  <a:prstClr val="black"/>
                </a:solidFill>
                <a:effectLst/>
                <a:uLnTx/>
                <a:uFillTx/>
                <a:latin typeface="Segoe UI"/>
                <a:ea typeface="+mn-ea"/>
                <a:cs typeface="Segoe UI"/>
              </a:rPr>
              <a:t>Remove</a:t>
            </a:r>
            <a:r>
              <a:rPr kumimoji="0" sz="1400" b="0" i="0" u="none" strike="noStrike" kern="1200" cap="none" spc="-5" normalizeH="0" baseline="0" noProof="0" dirty="0">
                <a:ln>
                  <a:noFill/>
                </a:ln>
                <a:solidFill>
                  <a:prstClr val="black"/>
                </a:solidFill>
                <a:effectLst/>
                <a:uLnTx/>
                <a:uFillTx/>
                <a:latin typeface="Segoe UI"/>
                <a:ea typeface="+mn-ea"/>
                <a:cs typeface="Segoe UI"/>
              </a:rPr>
              <a:t> errors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p:nvPr/>
        </p:nvSpPr>
        <p:spPr>
          <a:xfrm>
            <a:off x="4527803" y="2318004"/>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53355" y="2543555"/>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8"/>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6"/>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8"/>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53355" y="2543555"/>
            <a:ext cx="995680" cy="996950"/>
          </a:xfrm>
          <a:custGeom>
            <a:avLst/>
            <a:gdLst/>
            <a:ahLst/>
            <a:cxnLst/>
            <a:rect l="l" t="t" r="r" b="b"/>
            <a:pathLst>
              <a:path w="995679" h="996950">
                <a:moveTo>
                  <a:pt x="0" y="498348"/>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8"/>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6"/>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48428" y="3637788"/>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579364" y="3733800"/>
            <a:ext cx="3042792" cy="150964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5893434" y="3991102"/>
            <a:ext cx="147510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Segoe UI"/>
                <a:ea typeface="+mn-ea"/>
                <a:cs typeface="Segoe UI"/>
              </a:rPr>
              <a:t>Expert</a:t>
            </a:r>
            <a:r>
              <a:rPr kumimoji="0" sz="1400" b="1" i="0" u="none" strike="noStrike" kern="1200" cap="none" spc="-60" normalizeH="0" baseline="0" noProof="0" dirty="0">
                <a:ln>
                  <a:noFill/>
                </a:ln>
                <a:solidFill>
                  <a:prstClr val="black"/>
                </a:solidFill>
                <a:effectLst/>
                <a:uLnTx/>
                <a:uFillTx/>
                <a:latin typeface="Segoe UI"/>
                <a:ea typeface="+mn-ea"/>
                <a:cs typeface="Segoe UI"/>
              </a:rPr>
              <a:t>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6" name="object 26"/>
          <p:cNvSpPr txBox="1"/>
          <p:nvPr/>
        </p:nvSpPr>
        <p:spPr>
          <a:xfrm>
            <a:off x="5893434" y="4204842"/>
            <a:ext cx="2357755" cy="666115"/>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Security</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researchers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Customer</a:t>
            </a:r>
            <a:r>
              <a:rPr kumimoji="0" sz="1400" b="0" i="0" u="none" strike="noStrike" kern="1200" cap="none" spc="-3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support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Dedicated </a:t>
            </a:r>
            <a:r>
              <a:rPr kumimoji="0" sz="1400" b="0" i="0" u="none" strike="noStrike" kern="1200" cap="none" spc="0" normalizeH="0" baseline="0" noProof="0" dirty="0">
                <a:ln>
                  <a:noFill/>
                </a:ln>
                <a:solidFill>
                  <a:prstClr val="black"/>
                </a:solidFill>
                <a:effectLst/>
                <a:uLnTx/>
                <a:uFillTx/>
                <a:latin typeface="Segoe UI"/>
                <a:ea typeface="+mn-ea"/>
                <a:cs typeface="Segoe UI"/>
              </a:rPr>
              <a:t>human</a:t>
            </a:r>
            <a:r>
              <a:rPr kumimoji="0" sz="1400" b="0" i="0" u="none" strike="noStrike" kern="1200" cap="none" spc="-55"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labelers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7" name="object 27"/>
          <p:cNvSpPr/>
          <p:nvPr/>
        </p:nvSpPr>
        <p:spPr>
          <a:xfrm>
            <a:off x="4527803" y="3787140"/>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753355" y="4012691"/>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7"/>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5"/>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7"/>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753355" y="4012691"/>
            <a:ext cx="995680" cy="996950"/>
          </a:xfrm>
          <a:custGeom>
            <a:avLst/>
            <a:gdLst/>
            <a:ahLst/>
            <a:cxnLst/>
            <a:rect l="l" t="t" r="r" b="b"/>
            <a:pathLst>
              <a:path w="995679" h="996950">
                <a:moveTo>
                  <a:pt x="0" y="498347"/>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7"/>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5"/>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7"/>
                </a:lnTo>
                <a:close/>
              </a:path>
            </a:pathLst>
          </a:custGeom>
          <a:ln w="952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948428" y="5047453"/>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579364" y="5324855"/>
            <a:ext cx="4063745" cy="129616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173979" y="52730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5173979" y="5273040"/>
            <a:ext cx="4295140" cy="1290955"/>
          </a:xfrm>
          <a:prstGeom prst="rect">
            <a:avLst/>
          </a:prstGeom>
          <a:ln w="9525">
            <a:solidFill>
              <a:srgbClr val="0078D3"/>
            </a:solidFill>
          </a:ln>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73215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Autogenerated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0" normalizeH="0" baseline="0" noProof="0" dirty="0">
                <a:ln>
                  <a:noFill/>
                </a:ln>
                <a:solidFill>
                  <a:prstClr val="black"/>
                </a:solidFill>
                <a:effectLst/>
                <a:uLnTx/>
                <a:uFillTx/>
                <a:latin typeface="Segoe UI"/>
                <a:ea typeface="+mn-ea"/>
                <a:cs typeface="Segoe UI"/>
              </a:rPr>
              <a:t>High quality </a:t>
            </a:r>
            <a:r>
              <a:rPr kumimoji="0" sz="1400" b="0" i="0" u="none" strike="noStrike" kern="1200" cap="none" spc="-5" normalizeH="0" baseline="0" noProof="0" dirty="0">
                <a:ln>
                  <a:noFill/>
                </a:ln>
                <a:solidFill>
                  <a:prstClr val="black"/>
                </a:solidFill>
                <a:effectLst/>
                <a:uLnTx/>
                <a:uFillTx/>
                <a:latin typeface="Segoe UI"/>
                <a:ea typeface="+mn-ea"/>
                <a:cs typeface="Segoe UI"/>
              </a:rPr>
              <a:t>heuristic-based</a:t>
            </a:r>
            <a:r>
              <a:rPr kumimoji="0" sz="1400" b="0" i="0" u="none" strike="noStrike" kern="1200" cap="none" spc="-3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detections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Detections from </a:t>
            </a:r>
            <a:r>
              <a:rPr kumimoji="0" sz="1400" b="0" i="0" u="none" strike="noStrike" kern="1200" cap="none" spc="0" normalizeH="0" baseline="0" noProof="0" dirty="0">
                <a:ln>
                  <a:noFill/>
                </a:ln>
                <a:solidFill>
                  <a:prstClr val="black"/>
                </a:solidFill>
                <a:effectLst/>
                <a:uLnTx/>
                <a:uFillTx/>
                <a:latin typeface="Segoe UI"/>
                <a:ea typeface="+mn-ea"/>
                <a:cs typeface="Segoe UI"/>
              </a:rPr>
              <a:t>other first</a:t>
            </a:r>
            <a:r>
              <a:rPr kumimoji="0" sz="1400" b="0" i="0" u="none" strike="noStrike" kern="1200" cap="none" spc="-2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parties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527803" y="5196814"/>
            <a:ext cx="1501775" cy="150177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4753355" y="5422391"/>
            <a:ext cx="995680" cy="995680"/>
          </a:xfrm>
          <a:custGeom>
            <a:avLst/>
            <a:gdLst/>
            <a:ahLst/>
            <a:cxnLst/>
            <a:rect l="l" t="t" r="r" b="b"/>
            <a:pathLst>
              <a:path w="995679" h="995679">
                <a:moveTo>
                  <a:pt x="497586" y="0"/>
                </a:moveTo>
                <a:lnTo>
                  <a:pt x="449662" y="2277"/>
                </a:lnTo>
                <a:lnTo>
                  <a:pt x="403027" y="8971"/>
                </a:lnTo>
                <a:lnTo>
                  <a:pt x="357891" y="19874"/>
                </a:lnTo>
                <a:lnTo>
                  <a:pt x="314461" y="34775"/>
                </a:lnTo>
                <a:lnTo>
                  <a:pt x="272946" y="53468"/>
                </a:lnTo>
                <a:lnTo>
                  <a:pt x="233554" y="75743"/>
                </a:lnTo>
                <a:lnTo>
                  <a:pt x="196494" y="101393"/>
                </a:lnTo>
                <a:lnTo>
                  <a:pt x="161974" y="130207"/>
                </a:lnTo>
                <a:lnTo>
                  <a:pt x="130203" y="161979"/>
                </a:lnTo>
                <a:lnTo>
                  <a:pt x="101389" y="196499"/>
                </a:lnTo>
                <a:lnTo>
                  <a:pt x="75740" y="233560"/>
                </a:lnTo>
                <a:lnTo>
                  <a:pt x="53466" y="272952"/>
                </a:lnTo>
                <a:lnTo>
                  <a:pt x="34774" y="314466"/>
                </a:lnTo>
                <a:lnTo>
                  <a:pt x="19873" y="357896"/>
                </a:lnTo>
                <a:lnTo>
                  <a:pt x="8971" y="403031"/>
                </a:lnTo>
                <a:lnTo>
                  <a:pt x="2277" y="449664"/>
                </a:lnTo>
                <a:lnTo>
                  <a:pt x="0" y="497586"/>
                </a:lnTo>
                <a:lnTo>
                  <a:pt x="2277" y="545505"/>
                </a:lnTo>
                <a:lnTo>
                  <a:pt x="8971" y="592137"/>
                </a:lnTo>
                <a:lnTo>
                  <a:pt x="19873" y="637271"/>
                </a:lnTo>
                <a:lnTo>
                  <a:pt x="34774" y="680699"/>
                </a:lnTo>
                <a:lnTo>
                  <a:pt x="53466" y="722214"/>
                </a:lnTo>
                <a:lnTo>
                  <a:pt x="75740" y="761606"/>
                </a:lnTo>
                <a:lnTo>
                  <a:pt x="101389" y="798666"/>
                </a:lnTo>
                <a:lnTo>
                  <a:pt x="130203" y="833187"/>
                </a:lnTo>
                <a:lnTo>
                  <a:pt x="161974" y="864959"/>
                </a:lnTo>
                <a:lnTo>
                  <a:pt x="196494" y="893774"/>
                </a:lnTo>
                <a:lnTo>
                  <a:pt x="233554" y="919424"/>
                </a:lnTo>
                <a:lnTo>
                  <a:pt x="272946" y="941700"/>
                </a:lnTo>
                <a:lnTo>
                  <a:pt x="314461" y="960394"/>
                </a:lnTo>
                <a:lnTo>
                  <a:pt x="357891" y="975296"/>
                </a:lnTo>
                <a:lnTo>
                  <a:pt x="403027" y="986199"/>
                </a:lnTo>
                <a:lnTo>
                  <a:pt x="449662" y="992894"/>
                </a:lnTo>
                <a:lnTo>
                  <a:pt x="497586" y="995172"/>
                </a:lnTo>
                <a:lnTo>
                  <a:pt x="545509" y="992894"/>
                </a:lnTo>
                <a:lnTo>
                  <a:pt x="592144" y="986199"/>
                </a:lnTo>
                <a:lnTo>
                  <a:pt x="637280" y="975296"/>
                </a:lnTo>
                <a:lnTo>
                  <a:pt x="680710" y="960394"/>
                </a:lnTo>
                <a:lnTo>
                  <a:pt x="722225" y="941700"/>
                </a:lnTo>
                <a:lnTo>
                  <a:pt x="761617" y="919424"/>
                </a:lnTo>
                <a:lnTo>
                  <a:pt x="798677" y="893774"/>
                </a:lnTo>
                <a:lnTo>
                  <a:pt x="833197" y="864959"/>
                </a:lnTo>
                <a:lnTo>
                  <a:pt x="864968" y="833187"/>
                </a:lnTo>
                <a:lnTo>
                  <a:pt x="893782" y="798666"/>
                </a:lnTo>
                <a:lnTo>
                  <a:pt x="919431" y="761606"/>
                </a:lnTo>
                <a:lnTo>
                  <a:pt x="941705" y="722214"/>
                </a:lnTo>
                <a:lnTo>
                  <a:pt x="960397" y="680699"/>
                </a:lnTo>
                <a:lnTo>
                  <a:pt x="975298" y="637271"/>
                </a:lnTo>
                <a:lnTo>
                  <a:pt x="986200" y="592137"/>
                </a:lnTo>
                <a:lnTo>
                  <a:pt x="992894" y="545505"/>
                </a:lnTo>
                <a:lnTo>
                  <a:pt x="995172" y="497586"/>
                </a:lnTo>
                <a:lnTo>
                  <a:pt x="992894" y="449664"/>
                </a:lnTo>
                <a:lnTo>
                  <a:pt x="986200" y="403031"/>
                </a:lnTo>
                <a:lnTo>
                  <a:pt x="975298" y="357896"/>
                </a:lnTo>
                <a:lnTo>
                  <a:pt x="960397" y="314466"/>
                </a:lnTo>
                <a:lnTo>
                  <a:pt x="941705" y="272952"/>
                </a:lnTo>
                <a:lnTo>
                  <a:pt x="919431" y="233560"/>
                </a:lnTo>
                <a:lnTo>
                  <a:pt x="893782" y="196499"/>
                </a:lnTo>
                <a:lnTo>
                  <a:pt x="864968" y="161979"/>
                </a:lnTo>
                <a:lnTo>
                  <a:pt x="833197" y="130207"/>
                </a:lnTo>
                <a:lnTo>
                  <a:pt x="798677" y="101393"/>
                </a:lnTo>
                <a:lnTo>
                  <a:pt x="761617" y="75743"/>
                </a:lnTo>
                <a:lnTo>
                  <a:pt x="722225" y="53468"/>
                </a:lnTo>
                <a:lnTo>
                  <a:pt x="680710" y="34775"/>
                </a:lnTo>
                <a:lnTo>
                  <a:pt x="637280" y="19874"/>
                </a:lnTo>
                <a:lnTo>
                  <a:pt x="592144" y="8971"/>
                </a:lnTo>
                <a:lnTo>
                  <a:pt x="545509" y="2277"/>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4753355" y="5422391"/>
            <a:ext cx="995680" cy="995680"/>
          </a:xfrm>
          <a:custGeom>
            <a:avLst/>
            <a:gdLst/>
            <a:ahLst/>
            <a:cxnLst/>
            <a:rect l="l" t="t" r="r" b="b"/>
            <a:pathLst>
              <a:path w="995679" h="995679">
                <a:moveTo>
                  <a:pt x="0" y="497586"/>
                </a:moveTo>
                <a:lnTo>
                  <a:pt x="2277" y="449664"/>
                </a:lnTo>
                <a:lnTo>
                  <a:pt x="8971" y="403031"/>
                </a:lnTo>
                <a:lnTo>
                  <a:pt x="19873" y="357896"/>
                </a:lnTo>
                <a:lnTo>
                  <a:pt x="34774" y="314466"/>
                </a:lnTo>
                <a:lnTo>
                  <a:pt x="53466" y="272952"/>
                </a:lnTo>
                <a:lnTo>
                  <a:pt x="75740" y="233560"/>
                </a:lnTo>
                <a:lnTo>
                  <a:pt x="101389" y="196499"/>
                </a:lnTo>
                <a:lnTo>
                  <a:pt x="130203" y="161979"/>
                </a:lnTo>
                <a:lnTo>
                  <a:pt x="161974" y="130207"/>
                </a:lnTo>
                <a:lnTo>
                  <a:pt x="196494" y="101393"/>
                </a:lnTo>
                <a:lnTo>
                  <a:pt x="233554" y="75743"/>
                </a:lnTo>
                <a:lnTo>
                  <a:pt x="272946" y="53468"/>
                </a:lnTo>
                <a:lnTo>
                  <a:pt x="314461" y="34775"/>
                </a:lnTo>
                <a:lnTo>
                  <a:pt x="357891" y="19874"/>
                </a:lnTo>
                <a:lnTo>
                  <a:pt x="403027" y="8971"/>
                </a:lnTo>
                <a:lnTo>
                  <a:pt x="449662" y="2277"/>
                </a:lnTo>
                <a:lnTo>
                  <a:pt x="497586" y="0"/>
                </a:lnTo>
                <a:lnTo>
                  <a:pt x="545509" y="2277"/>
                </a:lnTo>
                <a:lnTo>
                  <a:pt x="592144" y="8971"/>
                </a:lnTo>
                <a:lnTo>
                  <a:pt x="637280" y="19874"/>
                </a:lnTo>
                <a:lnTo>
                  <a:pt x="680710" y="34775"/>
                </a:lnTo>
                <a:lnTo>
                  <a:pt x="722225" y="53468"/>
                </a:lnTo>
                <a:lnTo>
                  <a:pt x="761617" y="75743"/>
                </a:lnTo>
                <a:lnTo>
                  <a:pt x="798677" y="101393"/>
                </a:lnTo>
                <a:lnTo>
                  <a:pt x="833197" y="130207"/>
                </a:lnTo>
                <a:lnTo>
                  <a:pt x="864968" y="161979"/>
                </a:lnTo>
                <a:lnTo>
                  <a:pt x="893782" y="196499"/>
                </a:lnTo>
                <a:lnTo>
                  <a:pt x="919431" y="233560"/>
                </a:lnTo>
                <a:lnTo>
                  <a:pt x="941705" y="272952"/>
                </a:lnTo>
                <a:lnTo>
                  <a:pt x="960397" y="314466"/>
                </a:lnTo>
                <a:lnTo>
                  <a:pt x="975298" y="357896"/>
                </a:lnTo>
                <a:lnTo>
                  <a:pt x="986200" y="403031"/>
                </a:lnTo>
                <a:lnTo>
                  <a:pt x="992894" y="449664"/>
                </a:lnTo>
                <a:lnTo>
                  <a:pt x="995172" y="497586"/>
                </a:lnTo>
                <a:lnTo>
                  <a:pt x="992894" y="545505"/>
                </a:lnTo>
                <a:lnTo>
                  <a:pt x="986200" y="592137"/>
                </a:lnTo>
                <a:lnTo>
                  <a:pt x="975298" y="637271"/>
                </a:lnTo>
                <a:lnTo>
                  <a:pt x="960397" y="680699"/>
                </a:lnTo>
                <a:lnTo>
                  <a:pt x="941705" y="722214"/>
                </a:lnTo>
                <a:lnTo>
                  <a:pt x="919431" y="761606"/>
                </a:lnTo>
                <a:lnTo>
                  <a:pt x="893782" y="798666"/>
                </a:lnTo>
                <a:lnTo>
                  <a:pt x="864968" y="833187"/>
                </a:lnTo>
                <a:lnTo>
                  <a:pt x="833197" y="864959"/>
                </a:lnTo>
                <a:lnTo>
                  <a:pt x="798677" y="893774"/>
                </a:lnTo>
                <a:lnTo>
                  <a:pt x="761617" y="919424"/>
                </a:lnTo>
                <a:lnTo>
                  <a:pt x="722225" y="941700"/>
                </a:lnTo>
                <a:lnTo>
                  <a:pt x="680710" y="960394"/>
                </a:lnTo>
                <a:lnTo>
                  <a:pt x="637280" y="975296"/>
                </a:lnTo>
                <a:lnTo>
                  <a:pt x="592144" y="986199"/>
                </a:lnTo>
                <a:lnTo>
                  <a:pt x="545509" y="992894"/>
                </a:lnTo>
                <a:lnTo>
                  <a:pt x="497586" y="995172"/>
                </a:lnTo>
                <a:lnTo>
                  <a:pt x="449662" y="992894"/>
                </a:lnTo>
                <a:lnTo>
                  <a:pt x="403027" y="986199"/>
                </a:lnTo>
                <a:lnTo>
                  <a:pt x="357891" y="975296"/>
                </a:lnTo>
                <a:lnTo>
                  <a:pt x="314461" y="960394"/>
                </a:lnTo>
                <a:lnTo>
                  <a:pt x="272946" y="941700"/>
                </a:lnTo>
                <a:lnTo>
                  <a:pt x="233554" y="919424"/>
                </a:lnTo>
                <a:lnTo>
                  <a:pt x="196494" y="893774"/>
                </a:lnTo>
                <a:lnTo>
                  <a:pt x="161974" y="864959"/>
                </a:lnTo>
                <a:lnTo>
                  <a:pt x="130203" y="833187"/>
                </a:lnTo>
                <a:lnTo>
                  <a:pt x="101389" y="798666"/>
                </a:lnTo>
                <a:lnTo>
                  <a:pt x="75740" y="761606"/>
                </a:lnTo>
                <a:lnTo>
                  <a:pt x="53466" y="722214"/>
                </a:lnTo>
                <a:lnTo>
                  <a:pt x="34774" y="680699"/>
                </a:lnTo>
                <a:lnTo>
                  <a:pt x="19873" y="637271"/>
                </a:lnTo>
                <a:lnTo>
                  <a:pt x="8971" y="592137"/>
                </a:lnTo>
                <a:lnTo>
                  <a:pt x="2277" y="545505"/>
                </a:lnTo>
                <a:lnTo>
                  <a:pt x="0" y="49758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401153" y="2832148"/>
            <a:ext cx="59690" cy="59690"/>
          </a:xfrm>
          <a:custGeom>
            <a:avLst/>
            <a:gdLst/>
            <a:ahLst/>
            <a:cxnLst/>
            <a:rect l="l" t="t" r="r" b="b"/>
            <a:pathLst>
              <a:path w="59689" h="59689">
                <a:moveTo>
                  <a:pt x="59185" y="0"/>
                </a:moveTo>
                <a:lnTo>
                  <a:pt x="0" y="0"/>
                </a:lnTo>
                <a:lnTo>
                  <a:pt x="17369" y="11628"/>
                </a:lnTo>
                <a:lnTo>
                  <a:pt x="33288" y="25369"/>
                </a:lnTo>
                <a:lnTo>
                  <a:pt x="47358" y="41221"/>
                </a:lnTo>
                <a:lnTo>
                  <a:pt x="59185" y="59185"/>
                </a:lnTo>
                <a:lnTo>
                  <a:pt x="5918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446241" y="3035063"/>
            <a:ext cx="14604" cy="22860"/>
          </a:xfrm>
          <a:custGeom>
            <a:avLst/>
            <a:gdLst/>
            <a:ahLst/>
            <a:cxnLst/>
            <a:rect l="l" t="t" r="r" b="b"/>
            <a:pathLst>
              <a:path w="14604" h="22860">
                <a:moveTo>
                  <a:pt x="14097" y="0"/>
                </a:moveTo>
                <a:lnTo>
                  <a:pt x="10698" y="6096"/>
                </a:lnTo>
                <a:lnTo>
                  <a:pt x="7041" y="11799"/>
                </a:lnTo>
                <a:lnTo>
                  <a:pt x="3387" y="17239"/>
                </a:lnTo>
                <a:lnTo>
                  <a:pt x="0" y="22544"/>
                </a:lnTo>
                <a:lnTo>
                  <a:pt x="14097" y="22544"/>
                </a:lnTo>
                <a:lnTo>
                  <a:pt x="140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971348" y="2832148"/>
            <a:ext cx="285115" cy="338455"/>
          </a:xfrm>
          <a:custGeom>
            <a:avLst/>
            <a:gdLst/>
            <a:ahLst/>
            <a:cxnLst/>
            <a:rect l="l" t="t" r="r" b="b"/>
            <a:pathLst>
              <a:path w="285114" h="338455">
                <a:moveTo>
                  <a:pt x="284647" y="0"/>
                </a:moveTo>
                <a:lnTo>
                  <a:pt x="0" y="0"/>
                </a:lnTo>
                <a:lnTo>
                  <a:pt x="0" y="338197"/>
                </a:lnTo>
                <a:lnTo>
                  <a:pt x="225462" y="338198"/>
                </a:lnTo>
                <a:lnTo>
                  <a:pt x="225462" y="300149"/>
                </a:lnTo>
                <a:lnTo>
                  <a:pt x="225947" y="292746"/>
                </a:lnTo>
                <a:lnTo>
                  <a:pt x="242991" y="252127"/>
                </a:lnTo>
                <a:lnTo>
                  <a:pt x="252249" y="243779"/>
                </a:lnTo>
                <a:lnTo>
                  <a:pt x="255064" y="240964"/>
                </a:lnTo>
                <a:lnTo>
                  <a:pt x="235088" y="218641"/>
                </a:lnTo>
                <a:lnTo>
                  <a:pt x="220002" y="192351"/>
                </a:lnTo>
                <a:lnTo>
                  <a:pt x="210467" y="162887"/>
                </a:lnTo>
                <a:lnTo>
                  <a:pt x="207142" y="131040"/>
                </a:lnTo>
                <a:lnTo>
                  <a:pt x="212714" y="90358"/>
                </a:lnTo>
                <a:lnTo>
                  <a:pt x="228459" y="53898"/>
                </a:lnTo>
                <a:lnTo>
                  <a:pt x="252922" y="23249"/>
                </a:lnTo>
                <a:lnTo>
                  <a:pt x="28464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5216540" y="2850468"/>
            <a:ext cx="224069" cy="20713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5234860" y="2944887"/>
            <a:ext cx="263525" cy="375285"/>
          </a:xfrm>
          <a:custGeom>
            <a:avLst/>
            <a:gdLst/>
            <a:ahLst/>
            <a:cxnLst/>
            <a:rect l="l" t="t" r="r" b="b"/>
            <a:pathLst>
              <a:path w="263525" h="375285">
                <a:moveTo>
                  <a:pt x="38048" y="149361"/>
                </a:moveTo>
                <a:lnTo>
                  <a:pt x="32417" y="149361"/>
                </a:lnTo>
                <a:lnTo>
                  <a:pt x="29601" y="150768"/>
                </a:lnTo>
                <a:lnTo>
                  <a:pt x="25359" y="152176"/>
                </a:lnTo>
                <a:lnTo>
                  <a:pt x="23951" y="152176"/>
                </a:lnTo>
                <a:lnTo>
                  <a:pt x="22544" y="153584"/>
                </a:lnTo>
                <a:lnTo>
                  <a:pt x="18320" y="154992"/>
                </a:lnTo>
                <a:lnTo>
                  <a:pt x="14097" y="157808"/>
                </a:lnTo>
                <a:lnTo>
                  <a:pt x="11281" y="160642"/>
                </a:lnTo>
                <a:lnTo>
                  <a:pt x="7039" y="164866"/>
                </a:lnTo>
                <a:lnTo>
                  <a:pt x="4223" y="169089"/>
                </a:lnTo>
                <a:lnTo>
                  <a:pt x="0" y="181778"/>
                </a:lnTo>
                <a:lnTo>
                  <a:pt x="0" y="243779"/>
                </a:lnTo>
                <a:lnTo>
                  <a:pt x="5353" y="283210"/>
                </a:lnTo>
                <a:lnTo>
                  <a:pt x="22370" y="317932"/>
                </a:lnTo>
                <a:lnTo>
                  <a:pt x="58129" y="352985"/>
                </a:lnTo>
                <a:lnTo>
                  <a:pt x="104634" y="372538"/>
                </a:lnTo>
                <a:lnTo>
                  <a:pt x="131059" y="374827"/>
                </a:lnTo>
                <a:lnTo>
                  <a:pt x="144557" y="374277"/>
                </a:lnTo>
                <a:lnTo>
                  <a:pt x="183186" y="364963"/>
                </a:lnTo>
                <a:lnTo>
                  <a:pt x="224051" y="336780"/>
                </a:lnTo>
                <a:lnTo>
                  <a:pt x="252245" y="295914"/>
                </a:lnTo>
                <a:lnTo>
                  <a:pt x="261920" y="262094"/>
                </a:lnTo>
                <a:lnTo>
                  <a:pt x="50738" y="262094"/>
                </a:lnTo>
                <a:lnTo>
                  <a:pt x="46495" y="260686"/>
                </a:lnTo>
                <a:lnTo>
                  <a:pt x="42272" y="257867"/>
                </a:lnTo>
                <a:lnTo>
                  <a:pt x="39456" y="253639"/>
                </a:lnTo>
                <a:lnTo>
                  <a:pt x="38048" y="249412"/>
                </a:lnTo>
                <a:lnTo>
                  <a:pt x="38048" y="149361"/>
                </a:lnTo>
                <a:close/>
              </a:path>
              <a:path w="263525" h="375285">
                <a:moveTo>
                  <a:pt x="98641" y="0"/>
                </a:moveTo>
                <a:lnTo>
                  <a:pt x="88786" y="0"/>
                </a:lnTo>
                <a:lnTo>
                  <a:pt x="84544" y="1407"/>
                </a:lnTo>
                <a:lnTo>
                  <a:pt x="80321" y="5631"/>
                </a:lnTo>
                <a:lnTo>
                  <a:pt x="76097" y="8446"/>
                </a:lnTo>
                <a:lnTo>
                  <a:pt x="74689" y="14078"/>
                </a:lnTo>
                <a:lnTo>
                  <a:pt x="74690" y="249412"/>
                </a:lnTo>
                <a:lnTo>
                  <a:pt x="73282" y="253639"/>
                </a:lnTo>
                <a:lnTo>
                  <a:pt x="66224" y="260686"/>
                </a:lnTo>
                <a:lnTo>
                  <a:pt x="60592" y="262094"/>
                </a:lnTo>
                <a:lnTo>
                  <a:pt x="261920" y="262094"/>
                </a:lnTo>
                <a:lnTo>
                  <a:pt x="262738" y="257274"/>
                </a:lnTo>
                <a:lnTo>
                  <a:pt x="263507" y="243779"/>
                </a:lnTo>
                <a:lnTo>
                  <a:pt x="263507" y="163458"/>
                </a:lnTo>
                <a:lnTo>
                  <a:pt x="257876" y="154992"/>
                </a:lnTo>
                <a:lnTo>
                  <a:pt x="249429" y="149361"/>
                </a:lnTo>
                <a:lnTo>
                  <a:pt x="112738" y="149361"/>
                </a:lnTo>
                <a:lnTo>
                  <a:pt x="112738" y="14078"/>
                </a:lnTo>
                <a:lnTo>
                  <a:pt x="111330" y="8446"/>
                </a:lnTo>
                <a:lnTo>
                  <a:pt x="107107" y="5631"/>
                </a:lnTo>
                <a:lnTo>
                  <a:pt x="102865" y="1407"/>
                </a:lnTo>
                <a:lnTo>
                  <a:pt x="98641"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144601" y="4346886"/>
            <a:ext cx="227316" cy="93802"/>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5098466" y="4531083"/>
            <a:ext cx="320040" cy="273050"/>
          </a:xfrm>
          <a:custGeom>
            <a:avLst/>
            <a:gdLst/>
            <a:ahLst/>
            <a:cxnLst/>
            <a:rect l="l" t="t" r="r" b="b"/>
            <a:pathLst>
              <a:path w="320039" h="273050">
                <a:moveTo>
                  <a:pt x="319597" y="0"/>
                </a:moveTo>
                <a:lnTo>
                  <a:pt x="0" y="0"/>
                </a:lnTo>
                <a:lnTo>
                  <a:pt x="0" y="272862"/>
                </a:lnTo>
                <a:lnTo>
                  <a:pt x="319597" y="272862"/>
                </a:lnTo>
                <a:lnTo>
                  <a:pt x="3195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5007885" y="4508910"/>
            <a:ext cx="501015" cy="0"/>
          </a:xfrm>
          <a:custGeom>
            <a:avLst/>
            <a:gdLst/>
            <a:ahLst/>
            <a:cxnLst/>
            <a:rect l="l" t="t" r="r" b="b"/>
            <a:pathLst>
              <a:path w="501014">
                <a:moveTo>
                  <a:pt x="0" y="0"/>
                </a:moveTo>
                <a:lnTo>
                  <a:pt x="500763" y="0"/>
                </a:lnTo>
              </a:path>
            </a:pathLst>
          </a:custGeom>
          <a:ln w="44345">
            <a:solidFill>
              <a:srgbClr val="C1C1C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190747" y="4189974"/>
            <a:ext cx="136731" cy="136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4896029" y="5653033"/>
            <a:ext cx="615315" cy="554990"/>
          </a:xfrm>
          <a:custGeom>
            <a:avLst/>
            <a:gdLst/>
            <a:ahLst/>
            <a:cxnLst/>
            <a:rect l="l" t="t" r="r" b="b"/>
            <a:pathLst>
              <a:path w="615314" h="554989">
                <a:moveTo>
                  <a:pt x="415041" y="290829"/>
                </a:moveTo>
                <a:lnTo>
                  <a:pt x="391121" y="290829"/>
                </a:lnTo>
                <a:lnTo>
                  <a:pt x="391122" y="462279"/>
                </a:lnTo>
                <a:lnTo>
                  <a:pt x="394526" y="478789"/>
                </a:lnTo>
                <a:lnTo>
                  <a:pt x="403809" y="492759"/>
                </a:lnTo>
                <a:lnTo>
                  <a:pt x="417577" y="502919"/>
                </a:lnTo>
                <a:lnTo>
                  <a:pt x="434436" y="505459"/>
                </a:lnTo>
                <a:lnTo>
                  <a:pt x="489387" y="505459"/>
                </a:lnTo>
                <a:lnTo>
                  <a:pt x="496891" y="525779"/>
                </a:lnTo>
                <a:lnTo>
                  <a:pt x="510635" y="541019"/>
                </a:lnTo>
                <a:lnTo>
                  <a:pt x="529107" y="552449"/>
                </a:lnTo>
                <a:lnTo>
                  <a:pt x="550792" y="554989"/>
                </a:lnTo>
                <a:lnTo>
                  <a:pt x="575419" y="551179"/>
                </a:lnTo>
                <a:lnTo>
                  <a:pt x="595562" y="537209"/>
                </a:lnTo>
                <a:lnTo>
                  <a:pt x="598961" y="532129"/>
                </a:lnTo>
                <a:lnTo>
                  <a:pt x="550792" y="532129"/>
                </a:lnTo>
                <a:lnTo>
                  <a:pt x="535733" y="528319"/>
                </a:lnTo>
                <a:lnTo>
                  <a:pt x="523403" y="520699"/>
                </a:lnTo>
                <a:lnTo>
                  <a:pt x="515073" y="507999"/>
                </a:lnTo>
                <a:lnTo>
                  <a:pt x="512014" y="492759"/>
                </a:lnTo>
                <a:lnTo>
                  <a:pt x="514563" y="480059"/>
                </a:lnTo>
                <a:lnTo>
                  <a:pt x="433790" y="480059"/>
                </a:lnTo>
                <a:lnTo>
                  <a:pt x="426496" y="478789"/>
                </a:lnTo>
                <a:lnTo>
                  <a:pt x="420537" y="474979"/>
                </a:lnTo>
                <a:lnTo>
                  <a:pt x="416516" y="468629"/>
                </a:lnTo>
                <a:lnTo>
                  <a:pt x="415041" y="461009"/>
                </a:lnTo>
                <a:lnTo>
                  <a:pt x="415041" y="290829"/>
                </a:lnTo>
                <a:close/>
              </a:path>
              <a:path w="615314" h="554989">
                <a:moveTo>
                  <a:pt x="600660" y="454659"/>
                </a:moveTo>
                <a:lnTo>
                  <a:pt x="550792" y="454659"/>
                </a:lnTo>
                <a:lnTo>
                  <a:pt x="565853" y="457199"/>
                </a:lnTo>
                <a:lnTo>
                  <a:pt x="578187" y="466089"/>
                </a:lnTo>
                <a:lnTo>
                  <a:pt x="586521" y="477519"/>
                </a:lnTo>
                <a:lnTo>
                  <a:pt x="589582" y="492759"/>
                </a:lnTo>
                <a:lnTo>
                  <a:pt x="586521" y="507999"/>
                </a:lnTo>
                <a:lnTo>
                  <a:pt x="578187" y="520699"/>
                </a:lnTo>
                <a:lnTo>
                  <a:pt x="565854" y="528319"/>
                </a:lnTo>
                <a:lnTo>
                  <a:pt x="550792" y="532129"/>
                </a:lnTo>
                <a:lnTo>
                  <a:pt x="598961" y="532129"/>
                </a:lnTo>
                <a:lnTo>
                  <a:pt x="609158" y="516889"/>
                </a:lnTo>
                <a:lnTo>
                  <a:pt x="614148" y="492759"/>
                </a:lnTo>
                <a:lnTo>
                  <a:pt x="609158" y="467359"/>
                </a:lnTo>
                <a:lnTo>
                  <a:pt x="600660" y="454659"/>
                </a:lnTo>
                <a:close/>
              </a:path>
              <a:path w="615314" h="554989">
                <a:moveTo>
                  <a:pt x="550792" y="429259"/>
                </a:moveTo>
                <a:lnTo>
                  <a:pt x="529096" y="433069"/>
                </a:lnTo>
                <a:lnTo>
                  <a:pt x="510554" y="443229"/>
                </a:lnTo>
                <a:lnTo>
                  <a:pt x="496618" y="459739"/>
                </a:lnTo>
                <a:lnTo>
                  <a:pt x="488741" y="480059"/>
                </a:lnTo>
                <a:lnTo>
                  <a:pt x="514563" y="480059"/>
                </a:lnTo>
                <a:lnTo>
                  <a:pt x="515073" y="477519"/>
                </a:lnTo>
                <a:lnTo>
                  <a:pt x="523403" y="466089"/>
                </a:lnTo>
                <a:lnTo>
                  <a:pt x="535733" y="457199"/>
                </a:lnTo>
                <a:lnTo>
                  <a:pt x="550792" y="454659"/>
                </a:lnTo>
                <a:lnTo>
                  <a:pt x="600660" y="454659"/>
                </a:lnTo>
                <a:lnTo>
                  <a:pt x="595561" y="447039"/>
                </a:lnTo>
                <a:lnTo>
                  <a:pt x="575419" y="434339"/>
                </a:lnTo>
                <a:lnTo>
                  <a:pt x="550792" y="429259"/>
                </a:lnTo>
                <a:close/>
              </a:path>
              <a:path w="615314" h="554989">
                <a:moveTo>
                  <a:pt x="138993" y="393699"/>
                </a:moveTo>
                <a:lnTo>
                  <a:pt x="102143" y="393699"/>
                </a:lnTo>
                <a:lnTo>
                  <a:pt x="106022" y="396239"/>
                </a:lnTo>
                <a:lnTo>
                  <a:pt x="113780" y="398779"/>
                </a:lnTo>
                <a:lnTo>
                  <a:pt x="113780" y="414019"/>
                </a:lnTo>
                <a:lnTo>
                  <a:pt x="115487" y="421639"/>
                </a:lnTo>
                <a:lnTo>
                  <a:pt x="120164" y="429259"/>
                </a:lnTo>
                <a:lnTo>
                  <a:pt x="127144" y="433069"/>
                </a:lnTo>
                <a:lnTo>
                  <a:pt x="135760" y="435609"/>
                </a:lnTo>
                <a:lnTo>
                  <a:pt x="178428" y="435609"/>
                </a:lnTo>
                <a:lnTo>
                  <a:pt x="187045" y="433069"/>
                </a:lnTo>
                <a:lnTo>
                  <a:pt x="194025" y="429259"/>
                </a:lnTo>
                <a:lnTo>
                  <a:pt x="198702" y="421639"/>
                </a:lnTo>
                <a:lnTo>
                  <a:pt x="200409" y="414019"/>
                </a:lnTo>
                <a:lnTo>
                  <a:pt x="200409" y="410209"/>
                </a:lnTo>
                <a:lnTo>
                  <a:pt x="138993" y="410209"/>
                </a:lnTo>
                <a:lnTo>
                  <a:pt x="138993" y="393699"/>
                </a:lnTo>
                <a:close/>
              </a:path>
              <a:path w="615314" h="554989">
                <a:moveTo>
                  <a:pt x="84041" y="144779"/>
                </a:moveTo>
                <a:lnTo>
                  <a:pt x="72405" y="144779"/>
                </a:lnTo>
                <a:lnTo>
                  <a:pt x="66586" y="147319"/>
                </a:lnTo>
                <a:lnTo>
                  <a:pt x="28445" y="185419"/>
                </a:lnTo>
                <a:lnTo>
                  <a:pt x="25859" y="190499"/>
                </a:lnTo>
                <a:lnTo>
                  <a:pt x="25859" y="203199"/>
                </a:lnTo>
                <a:lnTo>
                  <a:pt x="28445" y="208279"/>
                </a:lnTo>
                <a:lnTo>
                  <a:pt x="42020" y="222249"/>
                </a:lnTo>
                <a:lnTo>
                  <a:pt x="38787" y="226059"/>
                </a:lnTo>
                <a:lnTo>
                  <a:pt x="36848" y="229869"/>
                </a:lnTo>
                <a:lnTo>
                  <a:pt x="35555" y="234949"/>
                </a:lnTo>
                <a:lnTo>
                  <a:pt x="21980" y="234949"/>
                </a:lnTo>
                <a:lnTo>
                  <a:pt x="13364" y="236219"/>
                </a:lnTo>
                <a:lnTo>
                  <a:pt x="6384" y="241299"/>
                </a:lnTo>
                <a:lnTo>
                  <a:pt x="1707" y="247649"/>
                </a:lnTo>
                <a:lnTo>
                  <a:pt x="0" y="256539"/>
                </a:lnTo>
                <a:lnTo>
                  <a:pt x="0" y="298449"/>
                </a:lnTo>
                <a:lnTo>
                  <a:pt x="1707" y="307339"/>
                </a:lnTo>
                <a:lnTo>
                  <a:pt x="6384" y="314959"/>
                </a:lnTo>
                <a:lnTo>
                  <a:pt x="13364" y="318769"/>
                </a:lnTo>
                <a:lnTo>
                  <a:pt x="21980" y="321309"/>
                </a:lnTo>
                <a:lnTo>
                  <a:pt x="35555" y="321309"/>
                </a:lnTo>
                <a:lnTo>
                  <a:pt x="36848" y="325119"/>
                </a:lnTo>
                <a:lnTo>
                  <a:pt x="40727" y="332739"/>
                </a:lnTo>
                <a:lnTo>
                  <a:pt x="27152" y="346709"/>
                </a:lnTo>
                <a:lnTo>
                  <a:pt x="24566" y="351789"/>
                </a:lnTo>
                <a:lnTo>
                  <a:pt x="61415" y="403859"/>
                </a:lnTo>
                <a:lnTo>
                  <a:pt x="76930" y="410209"/>
                </a:lnTo>
                <a:lnTo>
                  <a:pt x="85233" y="408939"/>
                </a:lnTo>
                <a:lnTo>
                  <a:pt x="92446" y="403859"/>
                </a:lnTo>
                <a:lnTo>
                  <a:pt x="102143" y="393699"/>
                </a:lnTo>
                <a:lnTo>
                  <a:pt x="138993" y="393699"/>
                </a:lnTo>
                <a:lnTo>
                  <a:pt x="138993" y="386079"/>
                </a:lnTo>
                <a:lnTo>
                  <a:pt x="76930" y="386079"/>
                </a:lnTo>
                <a:lnTo>
                  <a:pt x="49778" y="358139"/>
                </a:lnTo>
                <a:lnTo>
                  <a:pt x="67879" y="340359"/>
                </a:lnTo>
                <a:lnTo>
                  <a:pt x="68526" y="334009"/>
                </a:lnTo>
                <a:lnTo>
                  <a:pt x="65940" y="328929"/>
                </a:lnTo>
                <a:lnTo>
                  <a:pt x="62788" y="323849"/>
                </a:lnTo>
                <a:lnTo>
                  <a:pt x="60122" y="317499"/>
                </a:lnTo>
                <a:lnTo>
                  <a:pt x="57940" y="311149"/>
                </a:lnTo>
                <a:lnTo>
                  <a:pt x="56243" y="306069"/>
                </a:lnTo>
                <a:lnTo>
                  <a:pt x="54950" y="299719"/>
                </a:lnTo>
                <a:lnTo>
                  <a:pt x="49778" y="295909"/>
                </a:lnTo>
                <a:lnTo>
                  <a:pt x="24566" y="295909"/>
                </a:lnTo>
                <a:lnTo>
                  <a:pt x="24566" y="257809"/>
                </a:lnTo>
                <a:lnTo>
                  <a:pt x="50424" y="257809"/>
                </a:lnTo>
                <a:lnTo>
                  <a:pt x="54950" y="253999"/>
                </a:lnTo>
                <a:lnTo>
                  <a:pt x="56243" y="248919"/>
                </a:lnTo>
                <a:lnTo>
                  <a:pt x="58303" y="242569"/>
                </a:lnTo>
                <a:lnTo>
                  <a:pt x="60606" y="237489"/>
                </a:lnTo>
                <a:lnTo>
                  <a:pt x="63152" y="231139"/>
                </a:lnTo>
                <a:lnTo>
                  <a:pt x="65940" y="224789"/>
                </a:lnTo>
                <a:lnTo>
                  <a:pt x="68526" y="220979"/>
                </a:lnTo>
                <a:lnTo>
                  <a:pt x="67879" y="214629"/>
                </a:lnTo>
                <a:lnTo>
                  <a:pt x="49778" y="195579"/>
                </a:lnTo>
                <a:lnTo>
                  <a:pt x="76930" y="168909"/>
                </a:lnTo>
                <a:lnTo>
                  <a:pt x="138993" y="168909"/>
                </a:lnTo>
                <a:lnTo>
                  <a:pt x="138993" y="160019"/>
                </a:lnTo>
                <a:lnTo>
                  <a:pt x="103436" y="160019"/>
                </a:lnTo>
                <a:lnTo>
                  <a:pt x="89860" y="147319"/>
                </a:lnTo>
                <a:lnTo>
                  <a:pt x="84041" y="144779"/>
                </a:lnTo>
                <a:close/>
              </a:path>
              <a:path w="615314" h="554989">
                <a:moveTo>
                  <a:pt x="220450" y="367029"/>
                </a:moveTo>
                <a:lnTo>
                  <a:pt x="214631" y="367029"/>
                </a:lnTo>
                <a:lnTo>
                  <a:pt x="209459" y="369569"/>
                </a:lnTo>
                <a:lnTo>
                  <a:pt x="203904" y="372109"/>
                </a:lnTo>
                <a:lnTo>
                  <a:pt x="197984" y="374649"/>
                </a:lnTo>
                <a:lnTo>
                  <a:pt x="185539" y="379729"/>
                </a:lnTo>
                <a:lnTo>
                  <a:pt x="180368" y="380999"/>
                </a:lnTo>
                <a:lnTo>
                  <a:pt x="176489" y="386079"/>
                </a:lnTo>
                <a:lnTo>
                  <a:pt x="176489" y="410209"/>
                </a:lnTo>
                <a:lnTo>
                  <a:pt x="200409" y="410209"/>
                </a:lnTo>
                <a:lnTo>
                  <a:pt x="200409" y="400049"/>
                </a:lnTo>
                <a:lnTo>
                  <a:pt x="204288" y="398779"/>
                </a:lnTo>
                <a:lnTo>
                  <a:pt x="212045" y="394969"/>
                </a:lnTo>
                <a:lnTo>
                  <a:pt x="261657" y="394969"/>
                </a:lnTo>
                <a:lnTo>
                  <a:pt x="270540" y="386079"/>
                </a:lnTo>
                <a:lnTo>
                  <a:pt x="238551" y="386079"/>
                </a:lnTo>
                <a:lnTo>
                  <a:pt x="220450" y="367029"/>
                </a:lnTo>
                <a:close/>
              </a:path>
              <a:path w="615314" h="554989">
                <a:moveTo>
                  <a:pt x="261657" y="394969"/>
                </a:moveTo>
                <a:lnTo>
                  <a:pt x="212045" y="394969"/>
                </a:lnTo>
                <a:lnTo>
                  <a:pt x="221743" y="403859"/>
                </a:lnTo>
                <a:lnTo>
                  <a:pt x="228955" y="408939"/>
                </a:lnTo>
                <a:lnTo>
                  <a:pt x="237258" y="410209"/>
                </a:lnTo>
                <a:lnTo>
                  <a:pt x="245562" y="408939"/>
                </a:lnTo>
                <a:lnTo>
                  <a:pt x="252774" y="403859"/>
                </a:lnTo>
                <a:lnTo>
                  <a:pt x="261657" y="394969"/>
                </a:lnTo>
                <a:close/>
              </a:path>
              <a:path w="615314" h="554989">
                <a:moveTo>
                  <a:pt x="101497" y="367029"/>
                </a:moveTo>
                <a:lnTo>
                  <a:pt x="95032" y="367029"/>
                </a:lnTo>
                <a:lnTo>
                  <a:pt x="76930" y="386079"/>
                </a:lnTo>
                <a:lnTo>
                  <a:pt x="138993" y="386079"/>
                </a:lnTo>
                <a:lnTo>
                  <a:pt x="138993" y="384809"/>
                </a:lnTo>
                <a:lnTo>
                  <a:pt x="135114" y="380999"/>
                </a:lnTo>
                <a:lnTo>
                  <a:pt x="129942" y="379729"/>
                </a:lnTo>
                <a:lnTo>
                  <a:pt x="123750" y="377189"/>
                </a:lnTo>
                <a:lnTo>
                  <a:pt x="117739" y="374649"/>
                </a:lnTo>
                <a:lnTo>
                  <a:pt x="106022" y="369569"/>
                </a:lnTo>
                <a:lnTo>
                  <a:pt x="101497" y="367029"/>
                </a:lnTo>
                <a:close/>
              </a:path>
              <a:path w="615314" h="554989">
                <a:moveTo>
                  <a:pt x="270525" y="168909"/>
                </a:moveTo>
                <a:lnTo>
                  <a:pt x="239198" y="168909"/>
                </a:lnTo>
                <a:lnTo>
                  <a:pt x="266350" y="195579"/>
                </a:lnTo>
                <a:lnTo>
                  <a:pt x="248248" y="214629"/>
                </a:lnTo>
                <a:lnTo>
                  <a:pt x="247602" y="219709"/>
                </a:lnTo>
                <a:lnTo>
                  <a:pt x="250188" y="224789"/>
                </a:lnTo>
                <a:lnTo>
                  <a:pt x="253339" y="231139"/>
                </a:lnTo>
                <a:lnTo>
                  <a:pt x="256006" y="236219"/>
                </a:lnTo>
                <a:lnTo>
                  <a:pt x="258188" y="242569"/>
                </a:lnTo>
                <a:lnTo>
                  <a:pt x="259885" y="248919"/>
                </a:lnTo>
                <a:lnTo>
                  <a:pt x="261178" y="253999"/>
                </a:lnTo>
                <a:lnTo>
                  <a:pt x="266350" y="257809"/>
                </a:lnTo>
                <a:lnTo>
                  <a:pt x="291563" y="257809"/>
                </a:lnTo>
                <a:lnTo>
                  <a:pt x="291563" y="295909"/>
                </a:lnTo>
                <a:lnTo>
                  <a:pt x="265057" y="295909"/>
                </a:lnTo>
                <a:lnTo>
                  <a:pt x="260532" y="299719"/>
                </a:lnTo>
                <a:lnTo>
                  <a:pt x="259239" y="306069"/>
                </a:lnTo>
                <a:lnTo>
                  <a:pt x="257178" y="311149"/>
                </a:lnTo>
                <a:lnTo>
                  <a:pt x="254875" y="317499"/>
                </a:lnTo>
                <a:lnTo>
                  <a:pt x="252329" y="323849"/>
                </a:lnTo>
                <a:lnTo>
                  <a:pt x="249541" y="328929"/>
                </a:lnTo>
                <a:lnTo>
                  <a:pt x="246955" y="334009"/>
                </a:lnTo>
                <a:lnTo>
                  <a:pt x="247602" y="340359"/>
                </a:lnTo>
                <a:lnTo>
                  <a:pt x="265704" y="358139"/>
                </a:lnTo>
                <a:lnTo>
                  <a:pt x="238551" y="386079"/>
                </a:lnTo>
                <a:lnTo>
                  <a:pt x="270540" y="386079"/>
                </a:lnTo>
                <a:lnTo>
                  <a:pt x="287038" y="369569"/>
                </a:lnTo>
                <a:lnTo>
                  <a:pt x="289623" y="364489"/>
                </a:lnTo>
                <a:lnTo>
                  <a:pt x="289623" y="353059"/>
                </a:lnTo>
                <a:lnTo>
                  <a:pt x="287038" y="346709"/>
                </a:lnTo>
                <a:lnTo>
                  <a:pt x="283159" y="342899"/>
                </a:lnTo>
                <a:lnTo>
                  <a:pt x="274754" y="332739"/>
                </a:lnTo>
                <a:lnTo>
                  <a:pt x="276694" y="328929"/>
                </a:lnTo>
                <a:lnTo>
                  <a:pt x="277987" y="325119"/>
                </a:lnTo>
                <a:lnTo>
                  <a:pt x="279926" y="321309"/>
                </a:lnTo>
                <a:lnTo>
                  <a:pt x="293502" y="321309"/>
                </a:lnTo>
                <a:lnTo>
                  <a:pt x="302119" y="320039"/>
                </a:lnTo>
                <a:lnTo>
                  <a:pt x="309099" y="314959"/>
                </a:lnTo>
                <a:lnTo>
                  <a:pt x="313776" y="308609"/>
                </a:lnTo>
                <a:lnTo>
                  <a:pt x="315483" y="299719"/>
                </a:lnTo>
                <a:lnTo>
                  <a:pt x="315483" y="290829"/>
                </a:lnTo>
                <a:lnTo>
                  <a:pt x="415041" y="290829"/>
                </a:lnTo>
                <a:lnTo>
                  <a:pt x="415041" y="289559"/>
                </a:lnTo>
                <a:lnTo>
                  <a:pt x="514517" y="289559"/>
                </a:lnTo>
                <a:lnTo>
                  <a:pt x="512014" y="278129"/>
                </a:lnTo>
                <a:lnTo>
                  <a:pt x="514563" y="265429"/>
                </a:lnTo>
                <a:lnTo>
                  <a:pt x="315483" y="265429"/>
                </a:lnTo>
                <a:lnTo>
                  <a:pt x="315483" y="256539"/>
                </a:lnTo>
                <a:lnTo>
                  <a:pt x="313776" y="248919"/>
                </a:lnTo>
                <a:lnTo>
                  <a:pt x="309099" y="241299"/>
                </a:lnTo>
                <a:lnTo>
                  <a:pt x="302119" y="236219"/>
                </a:lnTo>
                <a:lnTo>
                  <a:pt x="293502" y="234949"/>
                </a:lnTo>
                <a:lnTo>
                  <a:pt x="279926" y="234949"/>
                </a:lnTo>
                <a:lnTo>
                  <a:pt x="278633" y="231139"/>
                </a:lnTo>
                <a:lnTo>
                  <a:pt x="274754" y="223519"/>
                </a:lnTo>
                <a:lnTo>
                  <a:pt x="284452" y="213359"/>
                </a:lnTo>
                <a:lnTo>
                  <a:pt x="289179" y="207009"/>
                </a:lnTo>
                <a:lnTo>
                  <a:pt x="290755" y="198119"/>
                </a:lnTo>
                <a:lnTo>
                  <a:pt x="289179" y="189229"/>
                </a:lnTo>
                <a:lnTo>
                  <a:pt x="284452" y="182879"/>
                </a:lnTo>
                <a:lnTo>
                  <a:pt x="270525" y="168909"/>
                </a:lnTo>
                <a:close/>
              </a:path>
              <a:path w="615314" h="554989">
                <a:moveTo>
                  <a:pt x="514517" y="289559"/>
                </a:moveTo>
                <a:lnTo>
                  <a:pt x="488741" y="289559"/>
                </a:lnTo>
                <a:lnTo>
                  <a:pt x="496527" y="309879"/>
                </a:lnTo>
                <a:lnTo>
                  <a:pt x="510312" y="326389"/>
                </a:lnTo>
                <a:lnTo>
                  <a:pt x="528824" y="336549"/>
                </a:lnTo>
                <a:lnTo>
                  <a:pt x="550792" y="341629"/>
                </a:lnTo>
                <a:lnTo>
                  <a:pt x="575419" y="336549"/>
                </a:lnTo>
                <a:lnTo>
                  <a:pt x="595561" y="322579"/>
                </a:lnTo>
                <a:lnTo>
                  <a:pt x="599810" y="316229"/>
                </a:lnTo>
                <a:lnTo>
                  <a:pt x="550792" y="316229"/>
                </a:lnTo>
                <a:lnTo>
                  <a:pt x="535733" y="313689"/>
                </a:lnTo>
                <a:lnTo>
                  <a:pt x="523403" y="304799"/>
                </a:lnTo>
                <a:lnTo>
                  <a:pt x="515073" y="292099"/>
                </a:lnTo>
                <a:lnTo>
                  <a:pt x="514517" y="289559"/>
                </a:lnTo>
                <a:close/>
              </a:path>
              <a:path w="615314" h="554989">
                <a:moveTo>
                  <a:pt x="599810" y="238759"/>
                </a:moveTo>
                <a:lnTo>
                  <a:pt x="550792" y="238759"/>
                </a:lnTo>
                <a:lnTo>
                  <a:pt x="565853" y="241299"/>
                </a:lnTo>
                <a:lnTo>
                  <a:pt x="578187" y="250189"/>
                </a:lnTo>
                <a:lnTo>
                  <a:pt x="586521" y="262889"/>
                </a:lnTo>
                <a:lnTo>
                  <a:pt x="589581" y="278129"/>
                </a:lnTo>
                <a:lnTo>
                  <a:pt x="586521" y="292099"/>
                </a:lnTo>
                <a:lnTo>
                  <a:pt x="578187" y="304799"/>
                </a:lnTo>
                <a:lnTo>
                  <a:pt x="565853" y="313689"/>
                </a:lnTo>
                <a:lnTo>
                  <a:pt x="550792" y="316229"/>
                </a:lnTo>
                <a:lnTo>
                  <a:pt x="599810" y="316229"/>
                </a:lnTo>
                <a:lnTo>
                  <a:pt x="609158" y="302259"/>
                </a:lnTo>
                <a:lnTo>
                  <a:pt x="614148" y="278129"/>
                </a:lnTo>
                <a:lnTo>
                  <a:pt x="609158" y="252729"/>
                </a:lnTo>
                <a:lnTo>
                  <a:pt x="599810" y="238759"/>
                </a:lnTo>
                <a:close/>
              </a:path>
              <a:path w="615314" h="554989">
                <a:moveTo>
                  <a:pt x="550792" y="0"/>
                </a:moveTo>
                <a:lnTo>
                  <a:pt x="529096" y="3809"/>
                </a:lnTo>
                <a:lnTo>
                  <a:pt x="510554" y="13969"/>
                </a:lnTo>
                <a:lnTo>
                  <a:pt x="496618" y="30479"/>
                </a:lnTo>
                <a:lnTo>
                  <a:pt x="488740" y="50799"/>
                </a:lnTo>
                <a:lnTo>
                  <a:pt x="433789" y="50799"/>
                </a:lnTo>
                <a:lnTo>
                  <a:pt x="416930" y="54609"/>
                </a:lnTo>
                <a:lnTo>
                  <a:pt x="403162" y="63499"/>
                </a:lnTo>
                <a:lnTo>
                  <a:pt x="393879" y="77469"/>
                </a:lnTo>
                <a:lnTo>
                  <a:pt x="390475" y="93979"/>
                </a:lnTo>
                <a:lnTo>
                  <a:pt x="390475" y="265429"/>
                </a:lnTo>
                <a:lnTo>
                  <a:pt x="415688" y="265429"/>
                </a:lnTo>
                <a:lnTo>
                  <a:pt x="415688" y="93979"/>
                </a:lnTo>
                <a:lnTo>
                  <a:pt x="417163" y="86359"/>
                </a:lnTo>
                <a:lnTo>
                  <a:pt x="421183" y="80009"/>
                </a:lnTo>
                <a:lnTo>
                  <a:pt x="427143" y="76199"/>
                </a:lnTo>
                <a:lnTo>
                  <a:pt x="434436" y="74929"/>
                </a:lnTo>
                <a:lnTo>
                  <a:pt x="514517" y="74929"/>
                </a:lnTo>
                <a:lnTo>
                  <a:pt x="512014" y="63499"/>
                </a:lnTo>
                <a:lnTo>
                  <a:pt x="515073" y="48259"/>
                </a:lnTo>
                <a:lnTo>
                  <a:pt x="523403" y="35559"/>
                </a:lnTo>
                <a:lnTo>
                  <a:pt x="535733" y="26669"/>
                </a:lnTo>
                <a:lnTo>
                  <a:pt x="550792" y="24129"/>
                </a:lnTo>
                <a:lnTo>
                  <a:pt x="600203" y="24129"/>
                </a:lnTo>
                <a:lnTo>
                  <a:pt x="595884" y="17779"/>
                </a:lnTo>
                <a:lnTo>
                  <a:pt x="575520" y="5079"/>
                </a:lnTo>
                <a:lnTo>
                  <a:pt x="550792" y="0"/>
                </a:lnTo>
                <a:close/>
              </a:path>
              <a:path w="615314" h="554989">
                <a:moveTo>
                  <a:pt x="550792" y="214629"/>
                </a:moveTo>
                <a:lnTo>
                  <a:pt x="529096" y="218439"/>
                </a:lnTo>
                <a:lnTo>
                  <a:pt x="510554" y="228599"/>
                </a:lnTo>
                <a:lnTo>
                  <a:pt x="496618" y="245109"/>
                </a:lnTo>
                <a:lnTo>
                  <a:pt x="488741" y="265429"/>
                </a:lnTo>
                <a:lnTo>
                  <a:pt x="514563" y="265429"/>
                </a:lnTo>
                <a:lnTo>
                  <a:pt x="515073" y="262889"/>
                </a:lnTo>
                <a:lnTo>
                  <a:pt x="523403" y="250189"/>
                </a:lnTo>
                <a:lnTo>
                  <a:pt x="535733" y="241299"/>
                </a:lnTo>
                <a:lnTo>
                  <a:pt x="550792" y="238759"/>
                </a:lnTo>
                <a:lnTo>
                  <a:pt x="599810" y="238759"/>
                </a:lnTo>
                <a:lnTo>
                  <a:pt x="595561" y="232409"/>
                </a:lnTo>
                <a:lnTo>
                  <a:pt x="575419" y="219709"/>
                </a:lnTo>
                <a:lnTo>
                  <a:pt x="550792" y="214629"/>
                </a:lnTo>
                <a:close/>
              </a:path>
              <a:path w="615314" h="554989">
                <a:moveTo>
                  <a:pt x="138993" y="168909"/>
                </a:moveTo>
                <a:lnTo>
                  <a:pt x="76930" y="168909"/>
                </a:lnTo>
                <a:lnTo>
                  <a:pt x="95032" y="186689"/>
                </a:lnTo>
                <a:lnTo>
                  <a:pt x="100850" y="187959"/>
                </a:lnTo>
                <a:lnTo>
                  <a:pt x="106022" y="185419"/>
                </a:lnTo>
                <a:lnTo>
                  <a:pt x="111578" y="181609"/>
                </a:lnTo>
                <a:lnTo>
                  <a:pt x="117497" y="179069"/>
                </a:lnTo>
                <a:lnTo>
                  <a:pt x="123659" y="177799"/>
                </a:lnTo>
                <a:lnTo>
                  <a:pt x="129942" y="175259"/>
                </a:lnTo>
                <a:lnTo>
                  <a:pt x="135114" y="173989"/>
                </a:lnTo>
                <a:lnTo>
                  <a:pt x="138993" y="168909"/>
                </a:lnTo>
                <a:close/>
              </a:path>
              <a:path w="615314" h="554989">
                <a:moveTo>
                  <a:pt x="201701" y="143509"/>
                </a:moveTo>
                <a:lnTo>
                  <a:pt x="177135" y="143509"/>
                </a:lnTo>
                <a:lnTo>
                  <a:pt x="177135" y="170179"/>
                </a:lnTo>
                <a:lnTo>
                  <a:pt x="181014" y="173989"/>
                </a:lnTo>
                <a:lnTo>
                  <a:pt x="186186" y="175259"/>
                </a:lnTo>
                <a:lnTo>
                  <a:pt x="192378" y="177799"/>
                </a:lnTo>
                <a:lnTo>
                  <a:pt x="198388" y="180339"/>
                </a:lnTo>
                <a:lnTo>
                  <a:pt x="210106" y="185419"/>
                </a:lnTo>
                <a:lnTo>
                  <a:pt x="214631" y="187959"/>
                </a:lnTo>
                <a:lnTo>
                  <a:pt x="221096" y="186689"/>
                </a:lnTo>
                <a:lnTo>
                  <a:pt x="239198" y="168909"/>
                </a:lnTo>
                <a:lnTo>
                  <a:pt x="270525" y="168909"/>
                </a:lnTo>
                <a:lnTo>
                  <a:pt x="262929" y="161289"/>
                </a:lnTo>
                <a:lnTo>
                  <a:pt x="213338" y="161289"/>
                </a:lnTo>
                <a:lnTo>
                  <a:pt x="205580" y="158749"/>
                </a:lnTo>
                <a:lnTo>
                  <a:pt x="201701" y="156209"/>
                </a:lnTo>
                <a:lnTo>
                  <a:pt x="201701" y="143509"/>
                </a:lnTo>
                <a:close/>
              </a:path>
              <a:path w="615314" h="554989">
                <a:moveTo>
                  <a:pt x="238309" y="146049"/>
                </a:moveTo>
                <a:lnTo>
                  <a:pt x="229975" y="147319"/>
                </a:lnTo>
                <a:lnTo>
                  <a:pt x="223035" y="152399"/>
                </a:lnTo>
                <a:lnTo>
                  <a:pt x="213338" y="161289"/>
                </a:lnTo>
                <a:lnTo>
                  <a:pt x="262929" y="161289"/>
                </a:lnTo>
                <a:lnTo>
                  <a:pt x="254067" y="152399"/>
                </a:lnTo>
                <a:lnTo>
                  <a:pt x="246763" y="147319"/>
                </a:lnTo>
                <a:lnTo>
                  <a:pt x="238309" y="146049"/>
                </a:lnTo>
                <a:close/>
              </a:path>
              <a:path w="615314" h="554989">
                <a:moveTo>
                  <a:pt x="179721" y="119379"/>
                </a:moveTo>
                <a:lnTo>
                  <a:pt x="137053" y="119379"/>
                </a:lnTo>
                <a:lnTo>
                  <a:pt x="128437" y="121919"/>
                </a:lnTo>
                <a:lnTo>
                  <a:pt x="121457" y="125729"/>
                </a:lnTo>
                <a:lnTo>
                  <a:pt x="116780" y="133349"/>
                </a:lnTo>
                <a:lnTo>
                  <a:pt x="115073" y="142239"/>
                </a:lnTo>
                <a:lnTo>
                  <a:pt x="115073" y="154939"/>
                </a:lnTo>
                <a:lnTo>
                  <a:pt x="111194" y="156209"/>
                </a:lnTo>
                <a:lnTo>
                  <a:pt x="103436" y="160019"/>
                </a:lnTo>
                <a:lnTo>
                  <a:pt x="138993" y="160019"/>
                </a:lnTo>
                <a:lnTo>
                  <a:pt x="138993" y="143509"/>
                </a:lnTo>
                <a:lnTo>
                  <a:pt x="201701" y="143509"/>
                </a:lnTo>
                <a:lnTo>
                  <a:pt x="201701" y="142239"/>
                </a:lnTo>
                <a:lnTo>
                  <a:pt x="199994" y="133349"/>
                </a:lnTo>
                <a:lnTo>
                  <a:pt x="195317" y="125729"/>
                </a:lnTo>
                <a:lnTo>
                  <a:pt x="188337" y="121919"/>
                </a:lnTo>
                <a:lnTo>
                  <a:pt x="179721" y="119379"/>
                </a:lnTo>
                <a:close/>
              </a:path>
              <a:path w="615314" h="554989">
                <a:moveTo>
                  <a:pt x="514517" y="74929"/>
                </a:moveTo>
                <a:lnTo>
                  <a:pt x="489387" y="74929"/>
                </a:lnTo>
                <a:lnTo>
                  <a:pt x="497173" y="95249"/>
                </a:lnTo>
                <a:lnTo>
                  <a:pt x="510958" y="110489"/>
                </a:lnTo>
                <a:lnTo>
                  <a:pt x="529470" y="121919"/>
                </a:lnTo>
                <a:lnTo>
                  <a:pt x="551439" y="125729"/>
                </a:lnTo>
                <a:lnTo>
                  <a:pt x="576066" y="120649"/>
                </a:lnTo>
                <a:lnTo>
                  <a:pt x="596208" y="106679"/>
                </a:lnTo>
                <a:lnTo>
                  <a:pt x="599607" y="101599"/>
                </a:lnTo>
                <a:lnTo>
                  <a:pt x="550792" y="101599"/>
                </a:lnTo>
                <a:lnTo>
                  <a:pt x="535733" y="99059"/>
                </a:lnTo>
                <a:lnTo>
                  <a:pt x="523403" y="90169"/>
                </a:lnTo>
                <a:lnTo>
                  <a:pt x="515073" y="77469"/>
                </a:lnTo>
                <a:lnTo>
                  <a:pt x="514517" y="74929"/>
                </a:lnTo>
                <a:close/>
              </a:path>
              <a:path w="615314" h="554989">
                <a:moveTo>
                  <a:pt x="600203" y="24129"/>
                </a:moveTo>
                <a:lnTo>
                  <a:pt x="550792" y="24129"/>
                </a:lnTo>
                <a:lnTo>
                  <a:pt x="565853" y="26669"/>
                </a:lnTo>
                <a:lnTo>
                  <a:pt x="578187" y="35559"/>
                </a:lnTo>
                <a:lnTo>
                  <a:pt x="586521" y="48259"/>
                </a:lnTo>
                <a:lnTo>
                  <a:pt x="589581" y="63499"/>
                </a:lnTo>
                <a:lnTo>
                  <a:pt x="586521" y="77469"/>
                </a:lnTo>
                <a:lnTo>
                  <a:pt x="578187" y="90169"/>
                </a:lnTo>
                <a:lnTo>
                  <a:pt x="565853" y="99059"/>
                </a:lnTo>
                <a:lnTo>
                  <a:pt x="550792" y="101599"/>
                </a:lnTo>
                <a:lnTo>
                  <a:pt x="599607" y="101599"/>
                </a:lnTo>
                <a:lnTo>
                  <a:pt x="609804" y="86359"/>
                </a:lnTo>
                <a:lnTo>
                  <a:pt x="614794" y="62229"/>
                </a:lnTo>
                <a:lnTo>
                  <a:pt x="609703" y="38099"/>
                </a:lnTo>
                <a:lnTo>
                  <a:pt x="600203" y="24129"/>
                </a:lnTo>
                <a:close/>
              </a:path>
            </a:pathLst>
          </a:custGeom>
          <a:solidFill>
            <a:srgbClr val="C2C1C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5009809" y="5865393"/>
            <a:ext cx="109255" cy="127355"/>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1738693" y="3034093"/>
            <a:ext cx="1264285" cy="299085"/>
          </a:xfrm>
          <a:prstGeom prst="rect">
            <a:avLst/>
          </a:prstGeom>
          <a:solidFill>
            <a:srgbClr val="0078D3"/>
          </a:solidFill>
        </p:spPr>
        <p:txBody>
          <a:bodyPr vert="horz" wrap="square" lIns="0" tIns="22860" rIns="0" bIns="0" rtlCol="0">
            <a:spAutoFit/>
          </a:bodyPr>
          <a:lstStyle/>
          <a:p>
            <a:pPr marL="287020" marR="0" lvl="0" indent="0" algn="l" defTabSz="914400" rtl="0" eaLnBrk="1" fontAlgn="auto" latinLnBrk="0" hangingPunct="1">
              <a:lnSpc>
                <a:spcPct val="100000"/>
              </a:lnSpc>
              <a:spcBef>
                <a:spcPts val="180"/>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Learner</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9" name="object 49"/>
          <p:cNvSpPr txBox="1"/>
          <p:nvPr/>
        </p:nvSpPr>
        <p:spPr>
          <a:xfrm>
            <a:off x="1010818" y="5480710"/>
            <a:ext cx="696595" cy="29464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Analyze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0" name="object 50"/>
          <p:cNvSpPr txBox="1"/>
          <p:nvPr/>
        </p:nvSpPr>
        <p:spPr>
          <a:xfrm>
            <a:off x="1052880" y="4506214"/>
            <a:ext cx="666115"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none" strike="noStrike" kern="1200" cap="none" spc="-50" normalizeH="0" baseline="0" noProof="0" dirty="0">
                <a:ln>
                  <a:noFill/>
                </a:ln>
                <a:solidFill>
                  <a:prstClr val="black"/>
                </a:solidFill>
                <a:effectLst/>
                <a:uLnTx/>
                <a:uFillTx/>
                <a:latin typeface="Calibri"/>
                <a:ea typeface="+mn-ea"/>
                <a:cs typeface="Calibri"/>
              </a:rPr>
              <a:t>Updat</a:t>
            </a:r>
            <a:r>
              <a:rPr kumimoji="0" sz="1750" b="0" i="0" u="none" strike="noStrike" kern="1200" cap="none" spc="5" normalizeH="0" baseline="0" noProof="0" dirty="0">
                <a:ln>
                  <a:noFill/>
                </a:ln>
                <a:solidFill>
                  <a:prstClr val="black"/>
                </a:solidFill>
                <a:effectLst/>
                <a:uLnTx/>
                <a:uFillTx/>
                <a:latin typeface="Calibri"/>
                <a:ea typeface="+mn-ea"/>
                <a:cs typeface="Calibri"/>
              </a:rPr>
              <a:t>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1" name="object 51"/>
          <p:cNvSpPr txBox="1"/>
          <p:nvPr/>
        </p:nvSpPr>
        <p:spPr>
          <a:xfrm>
            <a:off x="1052880" y="3609543"/>
            <a:ext cx="633095"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Deploy</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2" name="object 52"/>
          <p:cNvSpPr/>
          <p:nvPr/>
        </p:nvSpPr>
        <p:spPr>
          <a:xfrm>
            <a:off x="2070024" y="4475783"/>
            <a:ext cx="538240" cy="52851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046482" y="5430011"/>
            <a:ext cx="492759" cy="492759"/>
          </a:xfrm>
          <a:custGeom>
            <a:avLst/>
            <a:gdLst/>
            <a:ahLst/>
            <a:cxnLst/>
            <a:rect l="l" t="t" r="r" b="b"/>
            <a:pathLst>
              <a:path w="492760" h="492760">
                <a:moveTo>
                  <a:pt x="104036" y="37604"/>
                </a:moveTo>
                <a:lnTo>
                  <a:pt x="97221" y="44434"/>
                </a:lnTo>
                <a:lnTo>
                  <a:pt x="93790" y="46141"/>
                </a:lnTo>
                <a:lnTo>
                  <a:pt x="85271" y="54701"/>
                </a:lnTo>
                <a:lnTo>
                  <a:pt x="78456" y="58116"/>
                </a:lnTo>
                <a:lnTo>
                  <a:pt x="73344" y="63238"/>
                </a:lnTo>
                <a:lnTo>
                  <a:pt x="73344" y="64946"/>
                </a:lnTo>
                <a:lnTo>
                  <a:pt x="54579" y="83750"/>
                </a:lnTo>
                <a:lnTo>
                  <a:pt x="54579" y="85458"/>
                </a:lnTo>
                <a:lnTo>
                  <a:pt x="52875" y="87165"/>
                </a:lnTo>
                <a:lnTo>
                  <a:pt x="52875" y="88873"/>
                </a:lnTo>
                <a:lnTo>
                  <a:pt x="47741" y="93995"/>
                </a:lnTo>
                <a:lnTo>
                  <a:pt x="44333" y="100847"/>
                </a:lnTo>
                <a:lnTo>
                  <a:pt x="34110" y="114507"/>
                </a:lnTo>
                <a:lnTo>
                  <a:pt x="34110" y="116214"/>
                </a:lnTo>
                <a:lnTo>
                  <a:pt x="30703" y="119629"/>
                </a:lnTo>
                <a:lnTo>
                  <a:pt x="28999" y="123044"/>
                </a:lnTo>
                <a:lnTo>
                  <a:pt x="27295" y="128189"/>
                </a:lnTo>
                <a:lnTo>
                  <a:pt x="23865" y="135019"/>
                </a:lnTo>
                <a:lnTo>
                  <a:pt x="20457" y="140141"/>
                </a:lnTo>
                <a:lnTo>
                  <a:pt x="20457" y="141849"/>
                </a:lnTo>
                <a:lnTo>
                  <a:pt x="17049" y="148701"/>
                </a:lnTo>
                <a:lnTo>
                  <a:pt x="15345" y="157238"/>
                </a:lnTo>
                <a:lnTo>
                  <a:pt x="11938" y="164068"/>
                </a:lnTo>
                <a:lnTo>
                  <a:pt x="11938" y="165775"/>
                </a:lnTo>
                <a:lnTo>
                  <a:pt x="10234" y="169190"/>
                </a:lnTo>
                <a:lnTo>
                  <a:pt x="10234" y="172628"/>
                </a:lnTo>
                <a:lnTo>
                  <a:pt x="8530" y="174335"/>
                </a:lnTo>
                <a:lnTo>
                  <a:pt x="8530" y="176043"/>
                </a:lnTo>
                <a:lnTo>
                  <a:pt x="3419" y="196555"/>
                </a:lnTo>
                <a:lnTo>
                  <a:pt x="3419" y="203385"/>
                </a:lnTo>
                <a:lnTo>
                  <a:pt x="1715" y="210214"/>
                </a:lnTo>
                <a:lnTo>
                  <a:pt x="1715" y="217044"/>
                </a:lnTo>
                <a:lnTo>
                  <a:pt x="0" y="223897"/>
                </a:lnTo>
                <a:lnTo>
                  <a:pt x="0" y="264898"/>
                </a:lnTo>
                <a:lnTo>
                  <a:pt x="1715" y="266605"/>
                </a:lnTo>
                <a:lnTo>
                  <a:pt x="2008" y="274009"/>
                </a:lnTo>
                <a:lnTo>
                  <a:pt x="2780" y="280928"/>
                </a:lnTo>
                <a:lnTo>
                  <a:pt x="3871" y="287527"/>
                </a:lnTo>
                <a:lnTo>
                  <a:pt x="5122" y="293970"/>
                </a:lnTo>
                <a:lnTo>
                  <a:pt x="5122" y="295677"/>
                </a:lnTo>
                <a:lnTo>
                  <a:pt x="6826" y="299092"/>
                </a:lnTo>
                <a:lnTo>
                  <a:pt x="6826" y="300800"/>
                </a:lnTo>
                <a:lnTo>
                  <a:pt x="8397" y="307206"/>
                </a:lnTo>
                <a:lnTo>
                  <a:pt x="10447" y="313617"/>
                </a:lnTo>
                <a:lnTo>
                  <a:pt x="12816" y="320027"/>
                </a:lnTo>
                <a:lnTo>
                  <a:pt x="15345" y="326434"/>
                </a:lnTo>
                <a:lnTo>
                  <a:pt x="15345" y="331556"/>
                </a:lnTo>
                <a:lnTo>
                  <a:pt x="17049" y="333264"/>
                </a:lnTo>
                <a:lnTo>
                  <a:pt x="17049" y="334971"/>
                </a:lnTo>
                <a:lnTo>
                  <a:pt x="20457" y="340093"/>
                </a:lnTo>
                <a:lnTo>
                  <a:pt x="22161" y="346946"/>
                </a:lnTo>
                <a:lnTo>
                  <a:pt x="30703" y="364020"/>
                </a:lnTo>
                <a:lnTo>
                  <a:pt x="40926" y="377702"/>
                </a:lnTo>
                <a:lnTo>
                  <a:pt x="44333" y="384532"/>
                </a:lnTo>
                <a:lnTo>
                  <a:pt x="46037" y="386240"/>
                </a:lnTo>
                <a:lnTo>
                  <a:pt x="46037" y="387947"/>
                </a:lnTo>
                <a:lnTo>
                  <a:pt x="49468" y="393092"/>
                </a:lnTo>
                <a:lnTo>
                  <a:pt x="57987" y="401629"/>
                </a:lnTo>
                <a:lnTo>
                  <a:pt x="69581" y="415116"/>
                </a:lnTo>
                <a:lnTo>
                  <a:pt x="81650" y="427477"/>
                </a:lnTo>
                <a:lnTo>
                  <a:pt x="115567" y="453325"/>
                </a:lnTo>
                <a:lnTo>
                  <a:pt x="150287" y="471489"/>
                </a:lnTo>
                <a:lnTo>
                  <a:pt x="165420" y="476825"/>
                </a:lnTo>
                <a:lnTo>
                  <a:pt x="181330" y="482601"/>
                </a:lnTo>
                <a:lnTo>
                  <a:pt x="198055" y="487092"/>
                </a:lnTo>
                <a:lnTo>
                  <a:pt x="215069" y="490293"/>
                </a:lnTo>
                <a:lnTo>
                  <a:pt x="231938" y="492214"/>
                </a:lnTo>
                <a:lnTo>
                  <a:pt x="252406" y="492214"/>
                </a:lnTo>
                <a:lnTo>
                  <a:pt x="258799" y="492188"/>
                </a:lnTo>
                <a:lnTo>
                  <a:pt x="265197" y="492001"/>
                </a:lnTo>
                <a:lnTo>
                  <a:pt x="271594" y="491494"/>
                </a:lnTo>
                <a:lnTo>
                  <a:pt x="277987" y="490507"/>
                </a:lnTo>
                <a:lnTo>
                  <a:pt x="283098" y="490507"/>
                </a:lnTo>
                <a:lnTo>
                  <a:pt x="286506" y="488800"/>
                </a:lnTo>
                <a:lnTo>
                  <a:pt x="289936" y="488800"/>
                </a:lnTo>
                <a:lnTo>
                  <a:pt x="296752" y="487092"/>
                </a:lnTo>
                <a:lnTo>
                  <a:pt x="303579" y="487089"/>
                </a:lnTo>
                <a:lnTo>
                  <a:pt x="310383" y="485385"/>
                </a:lnTo>
                <a:lnTo>
                  <a:pt x="312086" y="483655"/>
                </a:lnTo>
                <a:lnTo>
                  <a:pt x="318924" y="483655"/>
                </a:lnTo>
                <a:lnTo>
                  <a:pt x="344505" y="473410"/>
                </a:lnTo>
                <a:lnTo>
                  <a:pt x="346209" y="473410"/>
                </a:lnTo>
                <a:lnTo>
                  <a:pt x="347912" y="471702"/>
                </a:lnTo>
                <a:lnTo>
                  <a:pt x="351320" y="471702"/>
                </a:lnTo>
                <a:lnTo>
                  <a:pt x="358135" y="468288"/>
                </a:lnTo>
                <a:lnTo>
                  <a:pt x="366677" y="463165"/>
                </a:lnTo>
                <a:lnTo>
                  <a:pt x="373493" y="459728"/>
                </a:lnTo>
                <a:lnTo>
                  <a:pt x="375197" y="459728"/>
                </a:lnTo>
                <a:lnTo>
                  <a:pt x="375197" y="458020"/>
                </a:lnTo>
                <a:lnTo>
                  <a:pt x="376900" y="458020"/>
                </a:lnTo>
                <a:lnTo>
                  <a:pt x="383716" y="454605"/>
                </a:lnTo>
                <a:lnTo>
                  <a:pt x="388850" y="449483"/>
                </a:lnTo>
                <a:lnTo>
                  <a:pt x="395665" y="446068"/>
                </a:lnTo>
                <a:lnTo>
                  <a:pt x="402481" y="439238"/>
                </a:lnTo>
                <a:lnTo>
                  <a:pt x="405888" y="437531"/>
                </a:lnTo>
                <a:lnTo>
                  <a:pt x="414430" y="428971"/>
                </a:lnTo>
                <a:lnTo>
                  <a:pt x="421246" y="425556"/>
                </a:lnTo>
                <a:lnTo>
                  <a:pt x="426357" y="420434"/>
                </a:lnTo>
                <a:lnTo>
                  <a:pt x="426357" y="418726"/>
                </a:lnTo>
                <a:lnTo>
                  <a:pt x="445122" y="399922"/>
                </a:lnTo>
                <a:lnTo>
                  <a:pt x="445122" y="398214"/>
                </a:lnTo>
                <a:lnTo>
                  <a:pt x="446826" y="396507"/>
                </a:lnTo>
                <a:lnTo>
                  <a:pt x="446826" y="394800"/>
                </a:lnTo>
                <a:lnTo>
                  <a:pt x="451938" y="389677"/>
                </a:lnTo>
                <a:lnTo>
                  <a:pt x="455345" y="382825"/>
                </a:lnTo>
                <a:lnTo>
                  <a:pt x="465591" y="369165"/>
                </a:lnTo>
                <a:lnTo>
                  <a:pt x="465591" y="367458"/>
                </a:lnTo>
                <a:lnTo>
                  <a:pt x="468999" y="360605"/>
                </a:lnTo>
                <a:lnTo>
                  <a:pt x="472406" y="357190"/>
                </a:lnTo>
                <a:lnTo>
                  <a:pt x="474110" y="352068"/>
                </a:lnTo>
                <a:lnTo>
                  <a:pt x="475814" y="348653"/>
                </a:lnTo>
                <a:lnTo>
                  <a:pt x="479222" y="343531"/>
                </a:lnTo>
                <a:lnTo>
                  <a:pt x="479222" y="341824"/>
                </a:lnTo>
                <a:lnTo>
                  <a:pt x="482652" y="334971"/>
                </a:lnTo>
                <a:lnTo>
                  <a:pt x="484356" y="328141"/>
                </a:lnTo>
                <a:lnTo>
                  <a:pt x="487764" y="319604"/>
                </a:lnTo>
                <a:lnTo>
                  <a:pt x="487764" y="317897"/>
                </a:lnTo>
                <a:lnTo>
                  <a:pt x="489467" y="314459"/>
                </a:lnTo>
                <a:lnTo>
                  <a:pt x="489467" y="311044"/>
                </a:lnTo>
                <a:lnTo>
                  <a:pt x="491171" y="309337"/>
                </a:lnTo>
                <a:lnTo>
                  <a:pt x="491277" y="307206"/>
                </a:lnTo>
                <a:lnTo>
                  <a:pt x="492489" y="302348"/>
                </a:lnTo>
                <a:lnTo>
                  <a:pt x="492489" y="180778"/>
                </a:lnTo>
                <a:lnTo>
                  <a:pt x="491171" y="179458"/>
                </a:lnTo>
                <a:lnTo>
                  <a:pt x="491171" y="176043"/>
                </a:lnTo>
                <a:lnTo>
                  <a:pt x="489467" y="170898"/>
                </a:lnTo>
                <a:lnTo>
                  <a:pt x="489467" y="169190"/>
                </a:lnTo>
                <a:lnTo>
                  <a:pt x="486060" y="162361"/>
                </a:lnTo>
                <a:lnTo>
                  <a:pt x="486060" y="158946"/>
                </a:lnTo>
                <a:lnTo>
                  <a:pt x="484356" y="153823"/>
                </a:lnTo>
                <a:lnTo>
                  <a:pt x="484356" y="152116"/>
                </a:lnTo>
                <a:lnTo>
                  <a:pt x="482652" y="152116"/>
                </a:lnTo>
                <a:lnTo>
                  <a:pt x="482652" y="148701"/>
                </a:lnTo>
                <a:lnTo>
                  <a:pt x="480925" y="143556"/>
                </a:lnTo>
                <a:lnTo>
                  <a:pt x="477518" y="140141"/>
                </a:lnTo>
                <a:lnTo>
                  <a:pt x="475814" y="135019"/>
                </a:lnTo>
                <a:lnTo>
                  <a:pt x="472406" y="129897"/>
                </a:lnTo>
                <a:lnTo>
                  <a:pt x="470702" y="124774"/>
                </a:lnTo>
                <a:lnTo>
                  <a:pt x="467295" y="119629"/>
                </a:lnTo>
                <a:lnTo>
                  <a:pt x="467295" y="116214"/>
                </a:lnTo>
                <a:lnTo>
                  <a:pt x="465591" y="116214"/>
                </a:lnTo>
                <a:lnTo>
                  <a:pt x="462183" y="109385"/>
                </a:lnTo>
                <a:lnTo>
                  <a:pt x="458776" y="105970"/>
                </a:lnTo>
                <a:lnTo>
                  <a:pt x="453641" y="95702"/>
                </a:lnTo>
                <a:lnTo>
                  <a:pt x="446826" y="88873"/>
                </a:lnTo>
                <a:lnTo>
                  <a:pt x="445122" y="85458"/>
                </a:lnTo>
                <a:lnTo>
                  <a:pt x="436603" y="76921"/>
                </a:lnTo>
                <a:lnTo>
                  <a:pt x="433195" y="70068"/>
                </a:lnTo>
                <a:lnTo>
                  <a:pt x="428061" y="64946"/>
                </a:lnTo>
                <a:lnTo>
                  <a:pt x="426357" y="64946"/>
                </a:lnTo>
                <a:lnTo>
                  <a:pt x="407592" y="46141"/>
                </a:lnTo>
                <a:lnTo>
                  <a:pt x="405888" y="46141"/>
                </a:lnTo>
                <a:lnTo>
                  <a:pt x="404185" y="44434"/>
                </a:lnTo>
                <a:lnTo>
                  <a:pt x="402481" y="44434"/>
                </a:lnTo>
                <a:lnTo>
                  <a:pt x="397369" y="39311"/>
                </a:lnTo>
                <a:lnTo>
                  <a:pt x="104036" y="39311"/>
                </a:lnTo>
                <a:lnTo>
                  <a:pt x="104036" y="37604"/>
                </a:lnTo>
                <a:close/>
              </a:path>
              <a:path w="492760" h="492760">
                <a:moveTo>
                  <a:pt x="322332" y="1702"/>
                </a:moveTo>
                <a:lnTo>
                  <a:pt x="177369" y="1702"/>
                </a:lnTo>
                <a:lnTo>
                  <a:pt x="170554" y="5140"/>
                </a:lnTo>
                <a:lnTo>
                  <a:pt x="167123" y="5140"/>
                </a:lnTo>
                <a:lnTo>
                  <a:pt x="163716" y="6847"/>
                </a:lnTo>
                <a:lnTo>
                  <a:pt x="160308" y="6847"/>
                </a:lnTo>
                <a:lnTo>
                  <a:pt x="160308" y="8555"/>
                </a:lnTo>
                <a:lnTo>
                  <a:pt x="156900" y="8555"/>
                </a:lnTo>
                <a:lnTo>
                  <a:pt x="151789" y="10262"/>
                </a:lnTo>
                <a:lnTo>
                  <a:pt x="148381" y="13677"/>
                </a:lnTo>
                <a:lnTo>
                  <a:pt x="143247" y="15385"/>
                </a:lnTo>
                <a:lnTo>
                  <a:pt x="138135" y="18799"/>
                </a:lnTo>
                <a:lnTo>
                  <a:pt x="133024" y="20507"/>
                </a:lnTo>
                <a:lnTo>
                  <a:pt x="127912" y="23922"/>
                </a:lnTo>
                <a:lnTo>
                  <a:pt x="124505" y="23922"/>
                </a:lnTo>
                <a:lnTo>
                  <a:pt x="124505" y="25629"/>
                </a:lnTo>
                <a:lnTo>
                  <a:pt x="117667" y="29067"/>
                </a:lnTo>
                <a:lnTo>
                  <a:pt x="114259" y="32482"/>
                </a:lnTo>
                <a:lnTo>
                  <a:pt x="104036" y="37604"/>
                </a:lnTo>
                <a:lnTo>
                  <a:pt x="104036" y="39311"/>
                </a:lnTo>
                <a:lnTo>
                  <a:pt x="397369" y="39311"/>
                </a:lnTo>
                <a:lnTo>
                  <a:pt x="390554" y="35897"/>
                </a:lnTo>
                <a:lnTo>
                  <a:pt x="376900" y="25629"/>
                </a:lnTo>
                <a:lnTo>
                  <a:pt x="375196" y="25629"/>
                </a:lnTo>
                <a:lnTo>
                  <a:pt x="371789" y="22214"/>
                </a:lnTo>
                <a:lnTo>
                  <a:pt x="368381" y="20507"/>
                </a:lnTo>
                <a:lnTo>
                  <a:pt x="363270" y="18799"/>
                </a:lnTo>
                <a:lnTo>
                  <a:pt x="356432" y="15385"/>
                </a:lnTo>
                <a:lnTo>
                  <a:pt x="351320" y="11970"/>
                </a:lnTo>
                <a:lnTo>
                  <a:pt x="349616" y="11970"/>
                </a:lnTo>
                <a:lnTo>
                  <a:pt x="342801" y="8555"/>
                </a:lnTo>
                <a:lnTo>
                  <a:pt x="334259" y="6847"/>
                </a:lnTo>
                <a:lnTo>
                  <a:pt x="327444" y="3410"/>
                </a:lnTo>
                <a:lnTo>
                  <a:pt x="325740" y="3410"/>
                </a:lnTo>
                <a:lnTo>
                  <a:pt x="322332" y="1702"/>
                </a:lnTo>
                <a:close/>
              </a:path>
              <a:path w="492760" h="492760">
                <a:moveTo>
                  <a:pt x="317225" y="0"/>
                </a:moveTo>
                <a:lnTo>
                  <a:pt x="184171" y="0"/>
                </a:lnTo>
                <a:lnTo>
                  <a:pt x="179073" y="1702"/>
                </a:lnTo>
                <a:lnTo>
                  <a:pt x="318924" y="1702"/>
                </a:lnTo>
                <a:lnTo>
                  <a:pt x="317225" y="0"/>
                </a:lnTo>
                <a:close/>
              </a:path>
            </a:pathLst>
          </a:custGeom>
          <a:solidFill>
            <a:srgbClr val="2E2E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819655" y="5831641"/>
            <a:ext cx="317500" cy="318135"/>
          </a:xfrm>
          <a:custGeom>
            <a:avLst/>
            <a:gdLst/>
            <a:ahLst/>
            <a:cxnLst/>
            <a:rect l="l" t="t" r="r" b="b"/>
            <a:pathLst>
              <a:path w="317500" h="318135">
                <a:moveTo>
                  <a:pt x="284813" y="0"/>
                </a:moveTo>
                <a:lnTo>
                  <a:pt x="1705" y="283702"/>
                </a:lnTo>
                <a:lnTo>
                  <a:pt x="0" y="290539"/>
                </a:lnTo>
                <a:lnTo>
                  <a:pt x="0" y="302503"/>
                </a:lnTo>
                <a:lnTo>
                  <a:pt x="1705" y="307630"/>
                </a:lnTo>
                <a:lnTo>
                  <a:pt x="5116" y="312757"/>
                </a:lnTo>
                <a:lnTo>
                  <a:pt x="10232" y="316175"/>
                </a:lnTo>
                <a:lnTo>
                  <a:pt x="15349" y="317885"/>
                </a:lnTo>
                <a:lnTo>
                  <a:pt x="27286" y="317885"/>
                </a:lnTo>
                <a:lnTo>
                  <a:pt x="34108" y="316175"/>
                </a:lnTo>
                <a:lnTo>
                  <a:pt x="317209" y="32464"/>
                </a:lnTo>
                <a:lnTo>
                  <a:pt x="284813"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2090816" y="5467616"/>
            <a:ext cx="409575" cy="410209"/>
          </a:xfrm>
          <a:custGeom>
            <a:avLst/>
            <a:gdLst/>
            <a:ahLst/>
            <a:cxnLst/>
            <a:rect l="l" t="t" r="r" b="b"/>
            <a:pathLst>
              <a:path w="409575" h="410210">
                <a:moveTo>
                  <a:pt x="204665" y="0"/>
                </a:moveTo>
                <a:lnTo>
                  <a:pt x="164164" y="3844"/>
                </a:lnTo>
                <a:lnTo>
                  <a:pt x="126220" y="15389"/>
                </a:lnTo>
                <a:lnTo>
                  <a:pt x="91249" y="34396"/>
                </a:lnTo>
                <a:lnTo>
                  <a:pt x="61406" y="59805"/>
                </a:lnTo>
                <a:lnTo>
                  <a:pt x="36030" y="89720"/>
                </a:lnTo>
                <a:lnTo>
                  <a:pt x="17061" y="124756"/>
                </a:lnTo>
                <a:lnTo>
                  <a:pt x="4696" y="162994"/>
                </a:lnTo>
                <a:lnTo>
                  <a:pt x="0" y="205074"/>
                </a:lnTo>
                <a:lnTo>
                  <a:pt x="1228" y="225540"/>
                </a:lnTo>
                <a:lnTo>
                  <a:pt x="10082" y="265175"/>
                </a:lnTo>
                <a:lnTo>
                  <a:pt x="25664" y="302025"/>
                </a:lnTo>
                <a:lnTo>
                  <a:pt x="47998" y="334171"/>
                </a:lnTo>
                <a:lnTo>
                  <a:pt x="75849" y="362071"/>
                </a:lnTo>
                <a:lnTo>
                  <a:pt x="107930" y="384453"/>
                </a:lnTo>
                <a:lnTo>
                  <a:pt x="144713" y="400077"/>
                </a:lnTo>
                <a:lnTo>
                  <a:pt x="184255" y="408944"/>
                </a:lnTo>
                <a:lnTo>
                  <a:pt x="204665" y="410171"/>
                </a:lnTo>
                <a:lnTo>
                  <a:pt x="226060" y="408944"/>
                </a:lnTo>
                <a:lnTo>
                  <a:pt x="266294" y="400077"/>
                </a:lnTo>
                <a:lnTo>
                  <a:pt x="303094" y="384453"/>
                </a:lnTo>
                <a:lnTo>
                  <a:pt x="335181" y="362071"/>
                </a:lnTo>
                <a:lnTo>
                  <a:pt x="363032" y="334171"/>
                </a:lnTo>
                <a:lnTo>
                  <a:pt x="385360" y="302025"/>
                </a:lnTo>
                <a:lnTo>
                  <a:pt x="400682" y="265175"/>
                </a:lnTo>
                <a:lnTo>
                  <a:pt x="408349" y="225540"/>
                </a:lnTo>
                <a:lnTo>
                  <a:pt x="409307" y="205074"/>
                </a:lnTo>
                <a:lnTo>
                  <a:pt x="408349" y="183634"/>
                </a:lnTo>
                <a:lnTo>
                  <a:pt x="400682" y="143315"/>
                </a:lnTo>
                <a:lnTo>
                  <a:pt x="385360" y="106437"/>
                </a:lnTo>
                <a:lnTo>
                  <a:pt x="363032" y="74282"/>
                </a:lnTo>
                <a:lnTo>
                  <a:pt x="335181" y="46382"/>
                </a:lnTo>
                <a:lnTo>
                  <a:pt x="303094" y="24010"/>
                </a:lnTo>
                <a:lnTo>
                  <a:pt x="266294" y="8653"/>
                </a:lnTo>
                <a:lnTo>
                  <a:pt x="226060" y="960"/>
                </a:lnTo>
                <a:lnTo>
                  <a:pt x="20466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2016637" y="3523090"/>
            <a:ext cx="621472" cy="87364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2260600" y="5122926"/>
            <a:ext cx="110236" cy="216535"/>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2389441" y="1747710"/>
            <a:ext cx="134112" cy="13411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705417" y="1962467"/>
            <a:ext cx="134112" cy="13423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2439416" y="2185161"/>
            <a:ext cx="118745" cy="118745"/>
          </a:xfrm>
          <a:custGeom>
            <a:avLst/>
            <a:gdLst/>
            <a:ahLst/>
            <a:cxnLst/>
            <a:rect l="l" t="t" r="r" b="b"/>
            <a:pathLst>
              <a:path w="118744" h="118744">
                <a:moveTo>
                  <a:pt x="59054" y="0"/>
                </a:moveTo>
                <a:lnTo>
                  <a:pt x="36058" y="4657"/>
                </a:lnTo>
                <a:lnTo>
                  <a:pt x="17287" y="17351"/>
                </a:lnTo>
                <a:lnTo>
                  <a:pt x="4637" y="36165"/>
                </a:lnTo>
                <a:lnTo>
                  <a:pt x="0" y="59182"/>
                </a:lnTo>
                <a:lnTo>
                  <a:pt x="4637" y="82252"/>
                </a:lnTo>
                <a:lnTo>
                  <a:pt x="17287" y="101060"/>
                </a:lnTo>
                <a:lnTo>
                  <a:pt x="36058" y="113724"/>
                </a:lnTo>
                <a:lnTo>
                  <a:pt x="59054" y="118363"/>
                </a:lnTo>
                <a:lnTo>
                  <a:pt x="82125" y="113724"/>
                </a:lnTo>
                <a:lnTo>
                  <a:pt x="100933" y="101060"/>
                </a:lnTo>
                <a:lnTo>
                  <a:pt x="113597" y="82252"/>
                </a:lnTo>
                <a:lnTo>
                  <a:pt x="118236" y="59182"/>
                </a:lnTo>
                <a:lnTo>
                  <a:pt x="113597" y="36165"/>
                </a:lnTo>
                <a:lnTo>
                  <a:pt x="100933" y="17351"/>
                </a:lnTo>
                <a:lnTo>
                  <a:pt x="82125" y="4657"/>
                </a:lnTo>
                <a:lnTo>
                  <a:pt x="59054"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2657157" y="2404554"/>
            <a:ext cx="134112" cy="135636"/>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2163762" y="2507297"/>
            <a:ext cx="134112" cy="134112"/>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724850" y="2273744"/>
            <a:ext cx="134112" cy="135762"/>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2134361" y="2015617"/>
            <a:ext cx="118745" cy="118745"/>
          </a:xfrm>
          <a:custGeom>
            <a:avLst/>
            <a:gdLst/>
            <a:ahLst/>
            <a:cxnLst/>
            <a:rect l="l" t="t" r="r" b="b"/>
            <a:pathLst>
              <a:path w="118744" h="118744">
                <a:moveTo>
                  <a:pt x="59055" y="0"/>
                </a:moveTo>
                <a:lnTo>
                  <a:pt x="36058" y="4637"/>
                </a:lnTo>
                <a:lnTo>
                  <a:pt x="17287" y="17287"/>
                </a:lnTo>
                <a:lnTo>
                  <a:pt x="4637" y="36058"/>
                </a:lnTo>
                <a:lnTo>
                  <a:pt x="0" y="59055"/>
                </a:lnTo>
                <a:lnTo>
                  <a:pt x="4637" y="82125"/>
                </a:lnTo>
                <a:lnTo>
                  <a:pt x="17287" y="100933"/>
                </a:lnTo>
                <a:lnTo>
                  <a:pt x="36058" y="113597"/>
                </a:lnTo>
                <a:lnTo>
                  <a:pt x="59055" y="118237"/>
                </a:lnTo>
                <a:lnTo>
                  <a:pt x="82125" y="113597"/>
                </a:lnTo>
                <a:lnTo>
                  <a:pt x="100933" y="100933"/>
                </a:lnTo>
                <a:lnTo>
                  <a:pt x="113597" y="82125"/>
                </a:lnTo>
                <a:lnTo>
                  <a:pt x="118237" y="59055"/>
                </a:lnTo>
                <a:lnTo>
                  <a:pt x="113597" y="36058"/>
                </a:lnTo>
                <a:lnTo>
                  <a:pt x="100933" y="17287"/>
                </a:lnTo>
                <a:lnTo>
                  <a:pt x="82125" y="4637"/>
                </a:lnTo>
                <a:lnTo>
                  <a:pt x="59055"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860423" y="1872360"/>
            <a:ext cx="120014" cy="120014"/>
          </a:xfrm>
          <a:custGeom>
            <a:avLst/>
            <a:gdLst/>
            <a:ahLst/>
            <a:cxnLst/>
            <a:rect l="l" t="t" r="r" b="b"/>
            <a:pathLst>
              <a:path w="120014" h="120014">
                <a:moveTo>
                  <a:pt x="59181" y="0"/>
                </a:moveTo>
                <a:lnTo>
                  <a:pt x="36111" y="4895"/>
                </a:lnTo>
                <a:lnTo>
                  <a:pt x="17303" y="18113"/>
                </a:lnTo>
                <a:lnTo>
                  <a:pt x="4639" y="37451"/>
                </a:lnTo>
                <a:lnTo>
                  <a:pt x="0" y="60705"/>
                </a:lnTo>
                <a:lnTo>
                  <a:pt x="4639" y="83722"/>
                </a:lnTo>
                <a:lnTo>
                  <a:pt x="17303" y="102536"/>
                </a:lnTo>
                <a:lnTo>
                  <a:pt x="36111" y="115230"/>
                </a:lnTo>
                <a:lnTo>
                  <a:pt x="59181" y="119887"/>
                </a:lnTo>
                <a:lnTo>
                  <a:pt x="83079" y="115230"/>
                </a:lnTo>
                <a:lnTo>
                  <a:pt x="102346" y="102536"/>
                </a:lnTo>
                <a:lnTo>
                  <a:pt x="115206" y="83722"/>
                </a:lnTo>
                <a:lnTo>
                  <a:pt x="119887" y="60705"/>
                </a:lnTo>
                <a:lnTo>
                  <a:pt x="115206" y="37451"/>
                </a:lnTo>
                <a:lnTo>
                  <a:pt x="102346" y="18113"/>
                </a:lnTo>
                <a:lnTo>
                  <a:pt x="83079" y="4895"/>
                </a:lnTo>
                <a:lnTo>
                  <a:pt x="59181"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970913" y="1962657"/>
            <a:ext cx="163830" cy="85725"/>
          </a:xfrm>
          <a:custGeom>
            <a:avLst/>
            <a:gdLst/>
            <a:ahLst/>
            <a:cxnLst/>
            <a:rect l="l" t="t" r="r" b="b"/>
            <a:pathLst>
              <a:path w="163830" h="85725">
                <a:moveTo>
                  <a:pt x="0" y="0"/>
                </a:moveTo>
                <a:lnTo>
                  <a:pt x="94493" y="49486"/>
                </a:lnTo>
                <a:lnTo>
                  <a:pt x="143017" y="74898"/>
                </a:lnTo>
                <a:lnTo>
                  <a:pt x="160895" y="84260"/>
                </a:lnTo>
                <a:lnTo>
                  <a:pt x="163449" y="85597"/>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2243327" y="2105786"/>
            <a:ext cx="205740" cy="107950"/>
          </a:xfrm>
          <a:custGeom>
            <a:avLst/>
            <a:gdLst/>
            <a:ahLst/>
            <a:cxnLst/>
            <a:rect l="l" t="t" r="r" b="b"/>
            <a:pathLst>
              <a:path w="205739" h="107950">
                <a:moveTo>
                  <a:pt x="0" y="0"/>
                </a:moveTo>
                <a:lnTo>
                  <a:pt x="118723" y="62114"/>
                </a:lnTo>
                <a:lnTo>
                  <a:pt x="179689" y="94011"/>
                </a:lnTo>
                <a:lnTo>
                  <a:pt x="202150" y="105763"/>
                </a:lnTo>
                <a:lnTo>
                  <a:pt x="205359" y="10744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1851025" y="2244344"/>
            <a:ext cx="588645" cy="96520"/>
          </a:xfrm>
          <a:custGeom>
            <a:avLst/>
            <a:gdLst/>
            <a:ahLst/>
            <a:cxnLst/>
            <a:rect l="l" t="t" r="r" b="b"/>
            <a:pathLst>
              <a:path w="588644" h="96519">
                <a:moveTo>
                  <a:pt x="588391" y="0"/>
                </a:moveTo>
                <a:lnTo>
                  <a:pt x="248227" y="55800"/>
                </a:lnTo>
                <a:lnTo>
                  <a:pt x="73548" y="84454"/>
                </a:lnTo>
                <a:lnTo>
                  <a:pt x="9193" y="95011"/>
                </a:lnTo>
                <a:lnTo>
                  <a:pt x="0" y="96519"/>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1843277" y="2370454"/>
            <a:ext cx="337820" cy="171450"/>
          </a:xfrm>
          <a:custGeom>
            <a:avLst/>
            <a:gdLst/>
            <a:ahLst/>
            <a:cxnLst/>
            <a:rect l="l" t="t" r="r" b="b"/>
            <a:pathLst>
              <a:path w="337819" h="171450">
                <a:moveTo>
                  <a:pt x="0" y="0"/>
                </a:moveTo>
                <a:lnTo>
                  <a:pt x="195228" y="98972"/>
                </a:lnTo>
                <a:lnTo>
                  <a:pt x="295481" y="149796"/>
                </a:lnTo>
                <a:lnTo>
                  <a:pt x="332416" y="168521"/>
                </a:lnTo>
                <a:lnTo>
                  <a:pt x="337693" y="171196"/>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2289936" y="2501138"/>
            <a:ext cx="381635" cy="73660"/>
          </a:xfrm>
          <a:custGeom>
            <a:avLst/>
            <a:gdLst/>
            <a:ahLst/>
            <a:cxnLst/>
            <a:rect l="l" t="t" r="r" b="b"/>
            <a:pathLst>
              <a:path w="381635" h="73660">
                <a:moveTo>
                  <a:pt x="0" y="73151"/>
                </a:moveTo>
                <a:lnTo>
                  <a:pt x="220485" y="30861"/>
                </a:lnTo>
                <a:lnTo>
                  <a:pt x="333708" y="9144"/>
                </a:lnTo>
                <a:lnTo>
                  <a:pt x="375421" y="1143"/>
                </a:lnTo>
                <a:lnTo>
                  <a:pt x="381381"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980310" y="1814829"/>
            <a:ext cx="417195" cy="102870"/>
          </a:xfrm>
          <a:custGeom>
            <a:avLst/>
            <a:gdLst/>
            <a:ahLst/>
            <a:cxnLst/>
            <a:rect l="l" t="t" r="r" b="b"/>
            <a:pathLst>
              <a:path w="417194" h="102869">
                <a:moveTo>
                  <a:pt x="417068" y="0"/>
                </a:moveTo>
                <a:lnTo>
                  <a:pt x="175950" y="59398"/>
                </a:lnTo>
                <a:lnTo>
                  <a:pt x="52133" y="89900"/>
                </a:lnTo>
                <a:lnTo>
                  <a:pt x="6516" y="101137"/>
                </a:lnTo>
                <a:lnTo>
                  <a:pt x="0" y="102743"/>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p:nvPr/>
        </p:nvSpPr>
        <p:spPr>
          <a:xfrm>
            <a:off x="2506345" y="1847469"/>
            <a:ext cx="217804" cy="143510"/>
          </a:xfrm>
          <a:custGeom>
            <a:avLst/>
            <a:gdLst/>
            <a:ahLst/>
            <a:cxnLst/>
            <a:rect l="l" t="t" r="r" b="b"/>
            <a:pathLst>
              <a:path w="217805" h="143510">
                <a:moveTo>
                  <a:pt x="0" y="0"/>
                </a:moveTo>
                <a:lnTo>
                  <a:pt x="125918" y="82819"/>
                </a:lnTo>
                <a:lnTo>
                  <a:pt x="190579" y="125349"/>
                </a:lnTo>
                <a:lnTo>
                  <a:pt x="214401" y="141017"/>
                </a:lnTo>
                <a:lnTo>
                  <a:pt x="217805" y="14325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p:nvPr/>
        </p:nvSpPr>
        <p:spPr>
          <a:xfrm>
            <a:off x="2546730" y="2063876"/>
            <a:ext cx="177800" cy="144780"/>
          </a:xfrm>
          <a:custGeom>
            <a:avLst/>
            <a:gdLst/>
            <a:ahLst/>
            <a:cxnLst/>
            <a:rect l="l" t="t" r="r" b="b"/>
            <a:pathLst>
              <a:path w="177800" h="144780">
                <a:moveTo>
                  <a:pt x="177419" y="0"/>
                </a:moveTo>
                <a:lnTo>
                  <a:pt x="74848" y="83627"/>
                </a:lnTo>
                <a:lnTo>
                  <a:pt x="22177" y="126571"/>
                </a:lnTo>
                <a:lnTo>
                  <a:pt x="2772" y="142392"/>
                </a:lnTo>
                <a:lnTo>
                  <a:pt x="0" y="14465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2271267" y="2295779"/>
            <a:ext cx="185420" cy="233679"/>
          </a:xfrm>
          <a:custGeom>
            <a:avLst/>
            <a:gdLst/>
            <a:ahLst/>
            <a:cxnLst/>
            <a:rect l="l" t="t" r="r" b="b"/>
            <a:pathLst>
              <a:path w="185419" h="233680">
                <a:moveTo>
                  <a:pt x="0" y="233425"/>
                </a:moveTo>
                <a:lnTo>
                  <a:pt x="107122" y="98476"/>
                </a:lnTo>
                <a:lnTo>
                  <a:pt x="162131" y="29178"/>
                </a:lnTo>
                <a:lnTo>
                  <a:pt x="182397" y="3647"/>
                </a:lnTo>
                <a:lnTo>
                  <a:pt x="185293"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p:nvPr/>
        </p:nvSpPr>
        <p:spPr>
          <a:xfrm>
            <a:off x="2252598" y="1873885"/>
            <a:ext cx="175895" cy="644525"/>
          </a:xfrm>
          <a:custGeom>
            <a:avLst/>
            <a:gdLst/>
            <a:ahLst/>
            <a:cxnLst/>
            <a:rect l="l" t="t" r="r" b="b"/>
            <a:pathLst>
              <a:path w="175894" h="644525">
                <a:moveTo>
                  <a:pt x="175894" y="0"/>
                </a:moveTo>
                <a:lnTo>
                  <a:pt x="74205" y="372542"/>
                </a:lnTo>
                <a:lnTo>
                  <a:pt x="21986" y="563848"/>
                </a:lnTo>
                <a:lnTo>
                  <a:pt x="2748" y="634329"/>
                </a:lnTo>
                <a:lnTo>
                  <a:pt x="0" y="644398"/>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object 76"/>
          <p:cNvSpPr/>
          <p:nvPr/>
        </p:nvSpPr>
        <p:spPr>
          <a:xfrm>
            <a:off x="2193417" y="2133854"/>
            <a:ext cx="37465" cy="381635"/>
          </a:xfrm>
          <a:custGeom>
            <a:avLst/>
            <a:gdLst/>
            <a:ahLst/>
            <a:cxnLst/>
            <a:rect l="l" t="t" r="r" b="b"/>
            <a:pathLst>
              <a:path w="37464" h="381635">
                <a:moveTo>
                  <a:pt x="0" y="0"/>
                </a:moveTo>
                <a:lnTo>
                  <a:pt x="21659" y="220485"/>
                </a:lnTo>
                <a:lnTo>
                  <a:pt x="32781" y="333708"/>
                </a:lnTo>
                <a:lnTo>
                  <a:pt x="36879" y="375421"/>
                </a:lnTo>
                <a:lnTo>
                  <a:pt x="37464" y="38138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1941322" y="1987550"/>
            <a:ext cx="266700" cy="527685"/>
          </a:xfrm>
          <a:custGeom>
            <a:avLst/>
            <a:gdLst/>
            <a:ahLst/>
            <a:cxnLst/>
            <a:rect l="l" t="t" r="r" b="b"/>
            <a:pathLst>
              <a:path w="266700" h="527685">
                <a:moveTo>
                  <a:pt x="266191" y="527685"/>
                </a:moveTo>
                <a:lnTo>
                  <a:pt x="112299" y="222617"/>
                </a:lnTo>
                <a:lnTo>
                  <a:pt x="33274" y="65960"/>
                </a:lnTo>
                <a:lnTo>
                  <a:pt x="4159" y="8245"/>
                </a:lnTo>
                <a:lnTo>
                  <a:pt x="0" y="0"/>
                </a:lnTo>
              </a:path>
            </a:pathLst>
          </a:custGeom>
          <a:ln w="1587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2235454" y="1856867"/>
            <a:ext cx="179070" cy="177800"/>
          </a:xfrm>
          <a:custGeom>
            <a:avLst/>
            <a:gdLst/>
            <a:ahLst/>
            <a:cxnLst/>
            <a:rect l="l" t="t" r="r" b="b"/>
            <a:pathLst>
              <a:path w="179069" h="177800">
                <a:moveTo>
                  <a:pt x="0" y="177419"/>
                </a:moveTo>
                <a:lnTo>
                  <a:pt x="103524" y="74848"/>
                </a:lnTo>
                <a:lnTo>
                  <a:pt x="156686" y="22177"/>
                </a:lnTo>
                <a:lnTo>
                  <a:pt x="176272" y="2772"/>
                </a:lnTo>
                <a:lnTo>
                  <a:pt x="179069"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p:nvPr/>
        </p:nvSpPr>
        <p:spPr>
          <a:xfrm>
            <a:off x="2481452" y="1873885"/>
            <a:ext cx="222885" cy="543560"/>
          </a:xfrm>
          <a:custGeom>
            <a:avLst/>
            <a:gdLst/>
            <a:ahLst/>
            <a:cxnLst/>
            <a:rect l="l" t="t" r="r" b="b"/>
            <a:pathLst>
              <a:path w="222885" h="543560">
                <a:moveTo>
                  <a:pt x="0" y="0"/>
                </a:moveTo>
                <a:lnTo>
                  <a:pt x="128635" y="314098"/>
                </a:lnTo>
                <a:lnTo>
                  <a:pt x="194691" y="475392"/>
                </a:lnTo>
                <a:lnTo>
                  <a:pt x="219027" y="534816"/>
                </a:lnTo>
                <a:lnTo>
                  <a:pt x="222504" y="54330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2532760" y="2295779"/>
            <a:ext cx="139065" cy="135890"/>
          </a:xfrm>
          <a:custGeom>
            <a:avLst/>
            <a:gdLst/>
            <a:ahLst/>
            <a:cxnLst/>
            <a:rect l="l" t="t" r="r" b="b"/>
            <a:pathLst>
              <a:path w="139064" h="135889">
                <a:moveTo>
                  <a:pt x="0" y="0"/>
                </a:moveTo>
                <a:lnTo>
                  <a:pt x="80103" y="78267"/>
                </a:lnTo>
                <a:lnTo>
                  <a:pt x="121237" y="118459"/>
                </a:lnTo>
                <a:lnTo>
                  <a:pt x="136392" y="133266"/>
                </a:lnTo>
                <a:lnTo>
                  <a:pt x="138556" y="13538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1915667" y="2144267"/>
            <a:ext cx="847725" cy="277495"/>
          </a:xfrm>
          <a:custGeom>
            <a:avLst/>
            <a:gdLst/>
            <a:ahLst/>
            <a:cxnLst/>
            <a:rect l="l" t="t" r="r" b="b"/>
            <a:pathLst>
              <a:path w="847725" h="277494">
                <a:moveTo>
                  <a:pt x="0" y="277367"/>
                </a:moveTo>
                <a:lnTo>
                  <a:pt x="847344" y="277367"/>
                </a:lnTo>
                <a:lnTo>
                  <a:pt x="847344" y="0"/>
                </a:lnTo>
                <a:lnTo>
                  <a:pt x="0" y="0"/>
                </a:lnTo>
                <a:lnTo>
                  <a:pt x="0" y="27736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txBox="1"/>
          <p:nvPr/>
        </p:nvSpPr>
        <p:spPr>
          <a:xfrm>
            <a:off x="1915667" y="2144267"/>
            <a:ext cx="847725" cy="277495"/>
          </a:xfrm>
          <a:prstGeom prst="rect">
            <a:avLst/>
          </a:prstGeom>
          <a:ln w="9525">
            <a:solidFill>
              <a:srgbClr val="0078D3"/>
            </a:solidFill>
          </a:ln>
        </p:spPr>
        <p:txBody>
          <a:bodyPr vert="horz" wrap="square" lIns="0" tIns="0" rIns="0" bIns="0" rtlCol="0">
            <a:spAutoFit/>
          </a:bodyPr>
          <a:lstStyle/>
          <a:p>
            <a:pPr marL="142875" marR="0" lvl="0" indent="0" algn="l" defTabSz="914400" rtl="0" eaLnBrk="1" fontAlgn="auto" latinLnBrk="0" hangingPunct="1">
              <a:lnSpc>
                <a:spcPts val="2039"/>
              </a:lnSpc>
              <a:spcBef>
                <a:spcPts val="0"/>
              </a:spcBef>
              <a:spcAft>
                <a:spcPts val="0"/>
              </a:spcAft>
              <a:buClrTx/>
              <a:buSzTx/>
              <a:buFontTx/>
              <a:buNone/>
              <a:tabLst/>
              <a:defRPr/>
            </a:pPr>
            <a:r>
              <a:rPr kumimoji="0" sz="1750" b="0" i="0" u="none" strike="noStrike" kern="1200" cap="none" spc="-30" normalizeH="0" baseline="0" noProof="0" dirty="0">
                <a:ln>
                  <a:noFill/>
                </a:ln>
                <a:solidFill>
                  <a:prstClr val="black"/>
                </a:solidFill>
                <a:effectLst/>
                <a:uLnTx/>
                <a:uFillTx/>
                <a:latin typeface="Calibri"/>
                <a:ea typeface="+mn-ea"/>
                <a:cs typeface="Calibri"/>
              </a:rPr>
              <a:t>Model</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83" name="object 83"/>
          <p:cNvSpPr/>
          <p:nvPr/>
        </p:nvSpPr>
        <p:spPr>
          <a:xfrm>
            <a:off x="3085338" y="4540758"/>
            <a:ext cx="452120" cy="0"/>
          </a:xfrm>
          <a:custGeom>
            <a:avLst/>
            <a:gdLst/>
            <a:ahLst/>
            <a:cxnLst/>
            <a:rect l="l" t="t" r="r" b="b"/>
            <a:pathLst>
              <a:path w="452120">
                <a:moveTo>
                  <a:pt x="0" y="0"/>
                </a:moveTo>
                <a:lnTo>
                  <a:pt x="451865"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3317747" y="3846614"/>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3537203" y="4066032"/>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3317747" y="4416590"/>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3537203" y="4636008"/>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object 88"/>
          <p:cNvSpPr/>
          <p:nvPr/>
        </p:nvSpPr>
        <p:spPr>
          <a:xfrm>
            <a:off x="3537203" y="4148328"/>
            <a:ext cx="632460" cy="607060"/>
          </a:xfrm>
          <a:custGeom>
            <a:avLst/>
            <a:gdLst/>
            <a:ahLst/>
            <a:cxnLst/>
            <a:rect l="l" t="t" r="r" b="b"/>
            <a:pathLst>
              <a:path w="632460" h="607060">
                <a:moveTo>
                  <a:pt x="0" y="606552"/>
                </a:moveTo>
                <a:lnTo>
                  <a:pt x="632460" y="606552"/>
                </a:lnTo>
                <a:lnTo>
                  <a:pt x="632460" y="0"/>
                </a:lnTo>
                <a:lnTo>
                  <a:pt x="0" y="0"/>
                </a:lnTo>
                <a:lnTo>
                  <a:pt x="0" y="60655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3530085" y="4045803"/>
            <a:ext cx="640715" cy="781050"/>
          </a:xfrm>
          <a:custGeom>
            <a:avLst/>
            <a:gdLst/>
            <a:ahLst/>
            <a:cxnLst/>
            <a:rect l="l" t="t" r="r" b="b"/>
            <a:pathLst>
              <a:path w="640714" h="781050">
                <a:moveTo>
                  <a:pt x="320063" y="0"/>
                </a:moveTo>
                <a:lnTo>
                  <a:pt x="260644" y="1565"/>
                </a:lnTo>
                <a:lnTo>
                  <a:pt x="202951" y="6239"/>
                </a:lnTo>
                <a:lnTo>
                  <a:pt x="148895" y="13986"/>
                </a:lnTo>
                <a:lnTo>
                  <a:pt x="100385" y="24770"/>
                </a:lnTo>
                <a:lnTo>
                  <a:pt x="59331" y="38557"/>
                </a:lnTo>
                <a:lnTo>
                  <a:pt x="7228" y="74998"/>
                </a:lnTo>
                <a:lnTo>
                  <a:pt x="0" y="97581"/>
                </a:lnTo>
                <a:lnTo>
                  <a:pt x="0" y="683026"/>
                </a:lnTo>
                <a:lnTo>
                  <a:pt x="27642" y="725297"/>
                </a:lnTo>
                <a:lnTo>
                  <a:pt x="100386" y="755835"/>
                </a:lnTo>
                <a:lnTo>
                  <a:pt x="148896" y="766617"/>
                </a:lnTo>
                <a:lnTo>
                  <a:pt x="202952" y="774361"/>
                </a:lnTo>
                <a:lnTo>
                  <a:pt x="260644" y="779033"/>
                </a:lnTo>
                <a:lnTo>
                  <a:pt x="320063" y="780598"/>
                </a:lnTo>
                <a:lnTo>
                  <a:pt x="379483" y="779033"/>
                </a:lnTo>
                <a:lnTo>
                  <a:pt x="437178" y="774361"/>
                </a:lnTo>
                <a:lnTo>
                  <a:pt x="491238" y="766617"/>
                </a:lnTo>
                <a:lnTo>
                  <a:pt x="539752" y="755835"/>
                </a:lnTo>
                <a:lnTo>
                  <a:pt x="549025" y="752722"/>
                </a:lnTo>
                <a:lnTo>
                  <a:pt x="320063" y="752722"/>
                </a:lnTo>
                <a:lnTo>
                  <a:pt x="236476" y="749533"/>
                </a:lnTo>
                <a:lnTo>
                  <a:pt x="165015" y="740968"/>
                </a:lnTo>
                <a:lnTo>
                  <a:pt x="107051" y="728532"/>
                </a:lnTo>
                <a:lnTo>
                  <a:pt x="63953" y="713727"/>
                </a:lnTo>
                <a:lnTo>
                  <a:pt x="27831" y="683026"/>
                </a:lnTo>
                <a:lnTo>
                  <a:pt x="27831" y="530267"/>
                </a:lnTo>
                <a:lnTo>
                  <a:pt x="97981" y="530267"/>
                </a:lnTo>
                <a:lnTo>
                  <a:pt x="63953" y="518578"/>
                </a:lnTo>
                <a:lnTo>
                  <a:pt x="37090" y="502909"/>
                </a:lnTo>
                <a:lnTo>
                  <a:pt x="27831" y="487877"/>
                </a:lnTo>
                <a:lnTo>
                  <a:pt x="27831" y="335119"/>
                </a:lnTo>
                <a:lnTo>
                  <a:pt x="97981" y="335119"/>
                </a:lnTo>
                <a:lnTo>
                  <a:pt x="63953" y="323430"/>
                </a:lnTo>
                <a:lnTo>
                  <a:pt x="37090" y="307760"/>
                </a:lnTo>
                <a:lnTo>
                  <a:pt x="27831" y="292729"/>
                </a:lnTo>
                <a:lnTo>
                  <a:pt x="27831" y="139971"/>
                </a:lnTo>
                <a:lnTo>
                  <a:pt x="97980" y="139971"/>
                </a:lnTo>
                <a:lnTo>
                  <a:pt x="63953" y="128282"/>
                </a:lnTo>
                <a:lnTo>
                  <a:pt x="37090" y="112612"/>
                </a:lnTo>
                <a:lnTo>
                  <a:pt x="27831" y="97581"/>
                </a:lnTo>
                <a:lnTo>
                  <a:pt x="37090" y="82542"/>
                </a:lnTo>
                <a:lnTo>
                  <a:pt x="107051" y="52063"/>
                </a:lnTo>
                <a:lnTo>
                  <a:pt x="165015" y="39628"/>
                </a:lnTo>
                <a:lnTo>
                  <a:pt x="236475" y="31066"/>
                </a:lnTo>
                <a:lnTo>
                  <a:pt x="320063" y="27878"/>
                </a:lnTo>
                <a:lnTo>
                  <a:pt x="549006" y="27878"/>
                </a:lnTo>
                <a:lnTo>
                  <a:pt x="539752" y="24770"/>
                </a:lnTo>
                <a:lnTo>
                  <a:pt x="491238" y="13986"/>
                </a:lnTo>
                <a:lnTo>
                  <a:pt x="437178" y="6239"/>
                </a:lnTo>
                <a:lnTo>
                  <a:pt x="379483" y="1565"/>
                </a:lnTo>
                <a:lnTo>
                  <a:pt x="320063" y="0"/>
                </a:lnTo>
                <a:close/>
              </a:path>
              <a:path w="640714" h="781050">
                <a:moveTo>
                  <a:pt x="640149" y="530268"/>
                </a:moveTo>
                <a:lnTo>
                  <a:pt x="612317" y="530268"/>
                </a:lnTo>
                <a:lnTo>
                  <a:pt x="612317" y="683026"/>
                </a:lnTo>
                <a:lnTo>
                  <a:pt x="603057" y="698057"/>
                </a:lnTo>
                <a:lnTo>
                  <a:pt x="533086" y="728532"/>
                </a:lnTo>
                <a:lnTo>
                  <a:pt x="475117" y="740968"/>
                </a:lnTo>
                <a:lnTo>
                  <a:pt x="403652" y="749533"/>
                </a:lnTo>
                <a:lnTo>
                  <a:pt x="320063" y="752722"/>
                </a:lnTo>
                <a:lnTo>
                  <a:pt x="549025" y="752722"/>
                </a:lnTo>
                <a:lnTo>
                  <a:pt x="580810" y="742050"/>
                </a:lnTo>
                <a:lnTo>
                  <a:pt x="612503" y="725297"/>
                </a:lnTo>
                <a:lnTo>
                  <a:pt x="632919" y="705611"/>
                </a:lnTo>
                <a:lnTo>
                  <a:pt x="640149" y="683026"/>
                </a:lnTo>
                <a:lnTo>
                  <a:pt x="640149" y="530268"/>
                </a:lnTo>
                <a:close/>
              </a:path>
              <a:path w="640714" h="781050">
                <a:moveTo>
                  <a:pt x="578237" y="613330"/>
                </a:moveTo>
                <a:lnTo>
                  <a:pt x="562866" y="613330"/>
                </a:lnTo>
                <a:lnTo>
                  <a:pt x="556632" y="619567"/>
                </a:lnTo>
                <a:lnTo>
                  <a:pt x="556632" y="634964"/>
                </a:lnTo>
                <a:lnTo>
                  <a:pt x="562866" y="641208"/>
                </a:lnTo>
                <a:lnTo>
                  <a:pt x="578237" y="641208"/>
                </a:lnTo>
                <a:lnTo>
                  <a:pt x="584463" y="634964"/>
                </a:lnTo>
                <a:lnTo>
                  <a:pt x="584463" y="619567"/>
                </a:lnTo>
                <a:lnTo>
                  <a:pt x="578237" y="613330"/>
                </a:lnTo>
                <a:close/>
              </a:path>
              <a:path w="640714" h="781050">
                <a:moveTo>
                  <a:pt x="97981" y="530267"/>
                </a:moveTo>
                <a:lnTo>
                  <a:pt x="27831" y="530267"/>
                </a:lnTo>
                <a:lnTo>
                  <a:pt x="59549" y="546983"/>
                </a:lnTo>
                <a:lnTo>
                  <a:pt x="100598" y="560738"/>
                </a:lnTo>
                <a:lnTo>
                  <a:pt x="149077" y="571498"/>
                </a:lnTo>
                <a:lnTo>
                  <a:pt x="203082" y="579226"/>
                </a:lnTo>
                <a:lnTo>
                  <a:pt x="260712" y="583890"/>
                </a:lnTo>
                <a:lnTo>
                  <a:pt x="320063" y="585452"/>
                </a:lnTo>
                <a:lnTo>
                  <a:pt x="379415" y="583890"/>
                </a:lnTo>
                <a:lnTo>
                  <a:pt x="437047" y="579226"/>
                </a:lnTo>
                <a:lnTo>
                  <a:pt x="491055" y="571498"/>
                </a:lnTo>
                <a:lnTo>
                  <a:pt x="539538" y="560738"/>
                </a:lnTo>
                <a:lnTo>
                  <a:pt x="548984" y="557573"/>
                </a:lnTo>
                <a:lnTo>
                  <a:pt x="320063" y="557573"/>
                </a:lnTo>
                <a:lnTo>
                  <a:pt x="236476" y="554384"/>
                </a:lnTo>
                <a:lnTo>
                  <a:pt x="165015" y="545820"/>
                </a:lnTo>
                <a:lnTo>
                  <a:pt x="107051" y="533383"/>
                </a:lnTo>
                <a:lnTo>
                  <a:pt x="97981" y="530267"/>
                </a:lnTo>
                <a:close/>
              </a:path>
              <a:path w="640714" h="781050">
                <a:moveTo>
                  <a:pt x="640149" y="335119"/>
                </a:moveTo>
                <a:lnTo>
                  <a:pt x="612317" y="335119"/>
                </a:lnTo>
                <a:lnTo>
                  <a:pt x="612317" y="487878"/>
                </a:lnTo>
                <a:lnTo>
                  <a:pt x="603057" y="502909"/>
                </a:lnTo>
                <a:lnTo>
                  <a:pt x="533086" y="533383"/>
                </a:lnTo>
                <a:lnTo>
                  <a:pt x="475117" y="545820"/>
                </a:lnTo>
                <a:lnTo>
                  <a:pt x="403652" y="554384"/>
                </a:lnTo>
                <a:lnTo>
                  <a:pt x="320063" y="557573"/>
                </a:lnTo>
                <a:lnTo>
                  <a:pt x="548984" y="557573"/>
                </a:lnTo>
                <a:lnTo>
                  <a:pt x="580593" y="546983"/>
                </a:lnTo>
                <a:lnTo>
                  <a:pt x="612317" y="530268"/>
                </a:lnTo>
                <a:lnTo>
                  <a:pt x="640149" y="530268"/>
                </a:lnTo>
                <a:lnTo>
                  <a:pt x="640149" y="335119"/>
                </a:lnTo>
                <a:close/>
              </a:path>
              <a:path w="640714" h="781050">
                <a:moveTo>
                  <a:pt x="578236" y="418182"/>
                </a:moveTo>
                <a:lnTo>
                  <a:pt x="562866" y="418182"/>
                </a:lnTo>
                <a:lnTo>
                  <a:pt x="556632" y="424419"/>
                </a:lnTo>
                <a:lnTo>
                  <a:pt x="556632" y="439815"/>
                </a:lnTo>
                <a:lnTo>
                  <a:pt x="562866" y="446060"/>
                </a:lnTo>
                <a:lnTo>
                  <a:pt x="578236" y="446060"/>
                </a:lnTo>
                <a:lnTo>
                  <a:pt x="584463" y="439815"/>
                </a:lnTo>
                <a:lnTo>
                  <a:pt x="584463" y="424419"/>
                </a:lnTo>
                <a:lnTo>
                  <a:pt x="578236" y="418182"/>
                </a:lnTo>
                <a:close/>
              </a:path>
              <a:path w="640714" h="781050">
                <a:moveTo>
                  <a:pt x="97981" y="335119"/>
                </a:moveTo>
                <a:lnTo>
                  <a:pt x="27831" y="335119"/>
                </a:lnTo>
                <a:lnTo>
                  <a:pt x="59549" y="351835"/>
                </a:lnTo>
                <a:lnTo>
                  <a:pt x="100598" y="365590"/>
                </a:lnTo>
                <a:lnTo>
                  <a:pt x="149077" y="376349"/>
                </a:lnTo>
                <a:lnTo>
                  <a:pt x="203082" y="384078"/>
                </a:lnTo>
                <a:lnTo>
                  <a:pt x="260712" y="388741"/>
                </a:lnTo>
                <a:lnTo>
                  <a:pt x="320063" y="390303"/>
                </a:lnTo>
                <a:lnTo>
                  <a:pt x="379415" y="388741"/>
                </a:lnTo>
                <a:lnTo>
                  <a:pt x="437046" y="384078"/>
                </a:lnTo>
                <a:lnTo>
                  <a:pt x="491055" y="376349"/>
                </a:lnTo>
                <a:lnTo>
                  <a:pt x="539538" y="365590"/>
                </a:lnTo>
                <a:lnTo>
                  <a:pt x="548984" y="362425"/>
                </a:lnTo>
                <a:lnTo>
                  <a:pt x="320063" y="362425"/>
                </a:lnTo>
                <a:lnTo>
                  <a:pt x="236475" y="359236"/>
                </a:lnTo>
                <a:lnTo>
                  <a:pt x="165015" y="350672"/>
                </a:lnTo>
                <a:lnTo>
                  <a:pt x="107051" y="338235"/>
                </a:lnTo>
                <a:lnTo>
                  <a:pt x="97981" y="335119"/>
                </a:lnTo>
                <a:close/>
              </a:path>
              <a:path w="640714" h="781050">
                <a:moveTo>
                  <a:pt x="640149" y="139971"/>
                </a:moveTo>
                <a:lnTo>
                  <a:pt x="612317" y="139971"/>
                </a:lnTo>
                <a:lnTo>
                  <a:pt x="612317" y="292729"/>
                </a:lnTo>
                <a:lnTo>
                  <a:pt x="603057" y="307760"/>
                </a:lnTo>
                <a:lnTo>
                  <a:pt x="533086" y="338235"/>
                </a:lnTo>
                <a:lnTo>
                  <a:pt x="475117" y="350672"/>
                </a:lnTo>
                <a:lnTo>
                  <a:pt x="403652" y="359236"/>
                </a:lnTo>
                <a:lnTo>
                  <a:pt x="320063" y="362425"/>
                </a:lnTo>
                <a:lnTo>
                  <a:pt x="548984" y="362425"/>
                </a:lnTo>
                <a:lnTo>
                  <a:pt x="580593" y="351835"/>
                </a:lnTo>
                <a:lnTo>
                  <a:pt x="612317" y="335119"/>
                </a:lnTo>
                <a:lnTo>
                  <a:pt x="640149" y="335119"/>
                </a:lnTo>
                <a:lnTo>
                  <a:pt x="640149" y="139971"/>
                </a:lnTo>
                <a:close/>
              </a:path>
              <a:path w="640714" h="781050">
                <a:moveTo>
                  <a:pt x="578236" y="223034"/>
                </a:moveTo>
                <a:lnTo>
                  <a:pt x="562866" y="223034"/>
                </a:lnTo>
                <a:lnTo>
                  <a:pt x="556632" y="229271"/>
                </a:lnTo>
                <a:lnTo>
                  <a:pt x="556632" y="244667"/>
                </a:lnTo>
                <a:lnTo>
                  <a:pt x="562866" y="250912"/>
                </a:lnTo>
                <a:lnTo>
                  <a:pt x="578236" y="250912"/>
                </a:lnTo>
                <a:lnTo>
                  <a:pt x="584463" y="244667"/>
                </a:lnTo>
                <a:lnTo>
                  <a:pt x="584463" y="229271"/>
                </a:lnTo>
                <a:lnTo>
                  <a:pt x="578236" y="223034"/>
                </a:lnTo>
                <a:close/>
              </a:path>
              <a:path w="640714" h="781050">
                <a:moveTo>
                  <a:pt x="97980" y="139971"/>
                </a:moveTo>
                <a:lnTo>
                  <a:pt x="27831" y="139971"/>
                </a:lnTo>
                <a:lnTo>
                  <a:pt x="59549" y="156686"/>
                </a:lnTo>
                <a:lnTo>
                  <a:pt x="100598" y="170442"/>
                </a:lnTo>
                <a:lnTo>
                  <a:pt x="149077" y="181201"/>
                </a:lnTo>
                <a:lnTo>
                  <a:pt x="203082" y="188930"/>
                </a:lnTo>
                <a:lnTo>
                  <a:pt x="260712" y="193593"/>
                </a:lnTo>
                <a:lnTo>
                  <a:pt x="320063" y="195155"/>
                </a:lnTo>
                <a:lnTo>
                  <a:pt x="379415" y="193593"/>
                </a:lnTo>
                <a:lnTo>
                  <a:pt x="437046" y="188930"/>
                </a:lnTo>
                <a:lnTo>
                  <a:pt x="491055" y="181201"/>
                </a:lnTo>
                <a:lnTo>
                  <a:pt x="539538" y="170442"/>
                </a:lnTo>
                <a:lnTo>
                  <a:pt x="548984" y="167277"/>
                </a:lnTo>
                <a:lnTo>
                  <a:pt x="320063" y="167277"/>
                </a:lnTo>
                <a:lnTo>
                  <a:pt x="236475" y="164088"/>
                </a:lnTo>
                <a:lnTo>
                  <a:pt x="165015" y="155523"/>
                </a:lnTo>
                <a:lnTo>
                  <a:pt x="107051" y="143087"/>
                </a:lnTo>
                <a:lnTo>
                  <a:pt x="97980" y="139971"/>
                </a:lnTo>
                <a:close/>
              </a:path>
              <a:path w="640714" h="781050">
                <a:moveTo>
                  <a:pt x="549006" y="27878"/>
                </a:moveTo>
                <a:lnTo>
                  <a:pt x="320063" y="27878"/>
                </a:lnTo>
                <a:lnTo>
                  <a:pt x="403652" y="31066"/>
                </a:lnTo>
                <a:lnTo>
                  <a:pt x="475117" y="39628"/>
                </a:lnTo>
                <a:lnTo>
                  <a:pt x="533086" y="52063"/>
                </a:lnTo>
                <a:lnTo>
                  <a:pt x="576190" y="66868"/>
                </a:lnTo>
                <a:lnTo>
                  <a:pt x="603057" y="82542"/>
                </a:lnTo>
                <a:lnTo>
                  <a:pt x="612317" y="97581"/>
                </a:lnTo>
                <a:lnTo>
                  <a:pt x="603057" y="112612"/>
                </a:lnTo>
                <a:lnTo>
                  <a:pt x="533086" y="143087"/>
                </a:lnTo>
                <a:lnTo>
                  <a:pt x="475117" y="155523"/>
                </a:lnTo>
                <a:lnTo>
                  <a:pt x="403652" y="164088"/>
                </a:lnTo>
                <a:lnTo>
                  <a:pt x="320063" y="167277"/>
                </a:lnTo>
                <a:lnTo>
                  <a:pt x="548984" y="167277"/>
                </a:lnTo>
                <a:lnTo>
                  <a:pt x="580593" y="156687"/>
                </a:lnTo>
                <a:lnTo>
                  <a:pt x="612317" y="139971"/>
                </a:lnTo>
                <a:lnTo>
                  <a:pt x="640149" y="139971"/>
                </a:lnTo>
                <a:lnTo>
                  <a:pt x="640149" y="97581"/>
                </a:lnTo>
                <a:lnTo>
                  <a:pt x="632919" y="74998"/>
                </a:lnTo>
                <a:lnTo>
                  <a:pt x="612502" y="55312"/>
                </a:lnTo>
                <a:lnTo>
                  <a:pt x="580810" y="38557"/>
                </a:lnTo>
                <a:lnTo>
                  <a:pt x="549006" y="27878"/>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2330704" y="2652522"/>
            <a:ext cx="110489" cy="382905"/>
          </a:xfrm>
          <a:custGeom>
            <a:avLst/>
            <a:gdLst/>
            <a:ahLst/>
            <a:cxnLst/>
            <a:rect l="l" t="t" r="r" b="b"/>
            <a:pathLst>
              <a:path w="110489" h="382905">
                <a:moveTo>
                  <a:pt x="55118" y="28828"/>
                </a:moveTo>
                <a:lnTo>
                  <a:pt x="45593" y="39714"/>
                </a:lnTo>
                <a:lnTo>
                  <a:pt x="45593" y="382524"/>
                </a:lnTo>
                <a:lnTo>
                  <a:pt x="64643" y="382524"/>
                </a:lnTo>
                <a:lnTo>
                  <a:pt x="64643" y="39714"/>
                </a:lnTo>
                <a:lnTo>
                  <a:pt x="55118" y="28828"/>
                </a:lnTo>
                <a:close/>
              </a:path>
              <a:path w="110489" h="382905">
                <a:moveTo>
                  <a:pt x="55118" y="0"/>
                </a:moveTo>
                <a:lnTo>
                  <a:pt x="3556" y="59054"/>
                </a:lnTo>
                <a:lnTo>
                  <a:pt x="0" y="62991"/>
                </a:lnTo>
                <a:lnTo>
                  <a:pt x="381" y="68961"/>
                </a:lnTo>
                <a:lnTo>
                  <a:pt x="4444" y="72389"/>
                </a:lnTo>
                <a:lnTo>
                  <a:pt x="8381" y="75945"/>
                </a:lnTo>
                <a:lnTo>
                  <a:pt x="14350" y="75564"/>
                </a:lnTo>
                <a:lnTo>
                  <a:pt x="17779" y="71500"/>
                </a:lnTo>
                <a:lnTo>
                  <a:pt x="45592" y="39714"/>
                </a:lnTo>
                <a:lnTo>
                  <a:pt x="45593" y="14477"/>
                </a:lnTo>
                <a:lnTo>
                  <a:pt x="67759" y="14477"/>
                </a:lnTo>
                <a:lnTo>
                  <a:pt x="55118" y="0"/>
                </a:lnTo>
                <a:close/>
              </a:path>
              <a:path w="110489" h="382905">
                <a:moveTo>
                  <a:pt x="67759" y="14477"/>
                </a:moveTo>
                <a:lnTo>
                  <a:pt x="64643" y="14477"/>
                </a:lnTo>
                <a:lnTo>
                  <a:pt x="64643" y="39714"/>
                </a:lnTo>
                <a:lnTo>
                  <a:pt x="92456" y="71500"/>
                </a:lnTo>
                <a:lnTo>
                  <a:pt x="95884" y="75564"/>
                </a:lnTo>
                <a:lnTo>
                  <a:pt x="101853" y="75945"/>
                </a:lnTo>
                <a:lnTo>
                  <a:pt x="105790" y="72389"/>
                </a:lnTo>
                <a:lnTo>
                  <a:pt x="109854" y="68961"/>
                </a:lnTo>
                <a:lnTo>
                  <a:pt x="110235" y="62991"/>
                </a:lnTo>
                <a:lnTo>
                  <a:pt x="106679" y="59054"/>
                </a:lnTo>
                <a:lnTo>
                  <a:pt x="67759" y="14477"/>
                </a:lnTo>
                <a:close/>
              </a:path>
              <a:path w="110489" h="382905">
                <a:moveTo>
                  <a:pt x="64643" y="14477"/>
                </a:moveTo>
                <a:lnTo>
                  <a:pt x="45593" y="14477"/>
                </a:lnTo>
                <a:lnTo>
                  <a:pt x="45593" y="39714"/>
                </a:lnTo>
                <a:lnTo>
                  <a:pt x="55118" y="28828"/>
                </a:lnTo>
                <a:lnTo>
                  <a:pt x="48006" y="20700"/>
                </a:lnTo>
                <a:lnTo>
                  <a:pt x="64643" y="20700"/>
                </a:lnTo>
                <a:lnTo>
                  <a:pt x="64643" y="14477"/>
                </a:lnTo>
                <a:close/>
              </a:path>
              <a:path w="110489" h="382905">
                <a:moveTo>
                  <a:pt x="64643" y="20700"/>
                </a:moveTo>
                <a:lnTo>
                  <a:pt x="62229" y="20700"/>
                </a:lnTo>
                <a:lnTo>
                  <a:pt x="55118" y="28828"/>
                </a:lnTo>
                <a:lnTo>
                  <a:pt x="64643" y="39714"/>
                </a:lnTo>
                <a:lnTo>
                  <a:pt x="64643" y="20700"/>
                </a:lnTo>
                <a:close/>
              </a:path>
              <a:path w="110489" h="382905">
                <a:moveTo>
                  <a:pt x="62229" y="20700"/>
                </a:moveTo>
                <a:lnTo>
                  <a:pt x="48006" y="20700"/>
                </a:lnTo>
                <a:lnTo>
                  <a:pt x="55118" y="28828"/>
                </a:lnTo>
                <a:lnTo>
                  <a:pt x="62229" y="2070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txBox="1"/>
          <p:nvPr/>
        </p:nvSpPr>
        <p:spPr>
          <a:xfrm>
            <a:off x="3477005" y="4824476"/>
            <a:ext cx="699770" cy="536575"/>
          </a:xfrm>
          <a:prstGeom prst="rect">
            <a:avLst/>
          </a:prstGeom>
        </p:spPr>
        <p:txBody>
          <a:bodyPr vert="horz" wrap="square" lIns="0" tIns="42545" rIns="0" bIns="0" rtlCol="0">
            <a:spAutoFit/>
          </a:bodyPr>
          <a:lstStyle/>
          <a:p>
            <a:pPr marL="144780" marR="5080" lvl="0" indent="-132715" algn="l" defTabSz="914400" rtl="0" eaLnBrk="1" fontAlgn="auto" latinLnBrk="0" hangingPunct="1">
              <a:lnSpc>
                <a:spcPts val="1910"/>
              </a:lnSpc>
              <a:spcBef>
                <a:spcPts val="33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abe</a:t>
            </a:r>
            <a:r>
              <a:rPr kumimoji="0" sz="1750" b="0" i="0" u="none" strike="noStrike" kern="1200" cap="none" spc="-45"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e</a:t>
            </a:r>
            <a:r>
              <a:rPr kumimoji="0" sz="1750" b="0" i="0" u="none" strike="noStrike" kern="1200" cap="none" spc="0" normalizeH="0" baseline="0" noProof="0" dirty="0">
                <a:ln>
                  <a:noFill/>
                </a:ln>
                <a:solidFill>
                  <a:prstClr val="black"/>
                </a:solidFill>
                <a:effectLst/>
                <a:uLnTx/>
                <a:uFillTx/>
                <a:latin typeface="Calibri"/>
                <a:ea typeface="+mn-ea"/>
                <a:cs typeface="Calibri"/>
              </a:rPr>
              <a:t>d  </a:t>
            </a:r>
            <a:r>
              <a:rPr kumimoji="0" sz="1750" b="0" i="0" u="none" strike="noStrike" kern="1200" cap="none" spc="-35" normalizeH="0" baseline="0" noProof="0" dirty="0">
                <a:ln>
                  <a:noFill/>
                </a:ln>
                <a:solidFill>
                  <a:prstClr val="black"/>
                </a:solidFill>
                <a:effectLst/>
                <a:uLnTx/>
                <a:uFillTx/>
                <a:latin typeface="Calibri"/>
                <a:ea typeface="+mn-ea"/>
                <a:cs typeface="Calibri"/>
              </a:rPr>
              <a:t>Data</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Identity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Microsoft Defender for Cloud workshop will not focus on Identity, but it is a related topic.</a:t>
            </a:r>
          </a:p>
          <a:p>
            <a:pPr>
              <a:lnSpc>
                <a:spcPct val="100000"/>
              </a:lnSpc>
              <a:spcAft>
                <a:spcPts val="1000"/>
              </a:spcAft>
            </a:pPr>
            <a:endParaRPr lang="en-US" sz="1800" b="1" dirty="0"/>
          </a:p>
          <a:p>
            <a:pPr>
              <a:lnSpc>
                <a:spcPct val="100000"/>
              </a:lnSpc>
              <a:spcAft>
                <a:spcPts val="1000"/>
              </a:spcAft>
            </a:pPr>
            <a:r>
              <a:rPr lang="en-US" sz="1800" dirty="0"/>
              <a:t>All Azure control plane activity is performed by a service principal. </a:t>
            </a:r>
          </a:p>
          <a:p>
            <a:pPr>
              <a:lnSpc>
                <a:spcPct val="100000"/>
              </a:lnSpc>
              <a:spcAft>
                <a:spcPts val="1000"/>
              </a:spcAft>
            </a:pPr>
            <a:endParaRPr lang="en-US" sz="1800" dirty="0"/>
          </a:p>
          <a:p>
            <a:pPr>
              <a:lnSpc>
                <a:spcPct val="100000"/>
              </a:lnSpc>
              <a:spcAft>
                <a:spcPts val="1000"/>
              </a:spcAft>
            </a:pPr>
            <a:r>
              <a:rPr lang="en-US" sz="1800" dirty="0"/>
              <a:t>Determining if a user has been hacked, and preventing access before malicious activity occurs is an important first step.</a:t>
            </a:r>
          </a:p>
          <a:p>
            <a:pPr>
              <a:lnSpc>
                <a:spcPct val="100000"/>
              </a:lnSpc>
              <a:spcAft>
                <a:spcPts val="1000"/>
              </a:spcAft>
            </a:pPr>
            <a:endParaRPr lang="en-US" sz="1800" dirty="0"/>
          </a:p>
          <a:p>
            <a:pPr>
              <a:lnSpc>
                <a:spcPct val="100000"/>
              </a:lnSpc>
              <a:spcAft>
                <a:spcPts val="1000"/>
              </a:spcAft>
            </a:pPr>
            <a:r>
              <a:rPr lang="en-US" sz="1800" dirty="0"/>
              <a:t>Azure Identity Protection + Microsoft Defender 365 help with this.</a:t>
            </a:r>
          </a:p>
        </p:txBody>
      </p:sp>
    </p:spTree>
    <p:extLst>
      <p:ext uri="{BB962C8B-B14F-4D97-AF65-F5344CB8AC3E}">
        <p14:creationId xmlns:p14="http://schemas.microsoft.com/office/powerpoint/2010/main" val="34743811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subscriptions: the higher the score, the lower the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3"/>
          <a:stretch>
            <a:fillRect/>
          </a:stretch>
        </p:blipFill>
        <p:spPr>
          <a:xfrm>
            <a:off x="3074820" y="1870423"/>
            <a:ext cx="5623260" cy="1414267"/>
          </a:xfrm>
          <a:prstGeom prst="rect">
            <a:avLst/>
          </a:prstGeom>
        </p:spPr>
      </p:pic>
      <p:pic>
        <p:nvPicPr>
          <p:cNvPr id="5" name="Picture 4">
            <a:extLst>
              <a:ext uri="{FF2B5EF4-FFF2-40B4-BE49-F238E27FC236}">
                <a16:creationId xmlns:a16="http://schemas.microsoft.com/office/drawing/2014/main" id="{283D2888-408A-4B0C-856D-142D65523254}"/>
              </a:ext>
            </a:extLst>
          </p:cNvPr>
          <p:cNvPicPr>
            <a:picLocks noChangeAspect="1"/>
          </p:cNvPicPr>
          <p:nvPr/>
        </p:nvPicPr>
        <p:blipFill>
          <a:blip r:embed="rId4"/>
          <a:stretch>
            <a:fillRect/>
          </a:stretch>
        </p:blipFill>
        <p:spPr>
          <a:xfrm>
            <a:off x="1729409" y="3336260"/>
            <a:ext cx="8314083" cy="2545663"/>
          </a:xfrm>
          <a:prstGeom prst="rect">
            <a:avLst/>
          </a:prstGeom>
        </p:spPr>
      </p:pic>
      <p:pic>
        <p:nvPicPr>
          <p:cNvPr id="8" name="Picture 7">
            <a:extLst>
              <a:ext uri="{FF2B5EF4-FFF2-40B4-BE49-F238E27FC236}">
                <a16:creationId xmlns:a16="http://schemas.microsoft.com/office/drawing/2014/main" id="{8C5B765E-F49D-489E-98F0-3F1DA7E20505}"/>
              </a:ext>
            </a:extLst>
          </p:cNvPr>
          <p:cNvPicPr>
            <a:picLocks noChangeAspect="1"/>
          </p:cNvPicPr>
          <p:nvPr/>
        </p:nvPicPr>
        <p:blipFill>
          <a:blip r:embed="rId5"/>
          <a:stretch>
            <a:fillRect/>
          </a:stretch>
        </p:blipFill>
        <p:spPr>
          <a:xfrm>
            <a:off x="1729409" y="976077"/>
            <a:ext cx="7593082" cy="947128"/>
          </a:xfrm>
          <a:prstGeom prst="rect">
            <a:avLst/>
          </a:prstGeom>
        </p:spPr>
      </p:pic>
    </p:spTree>
    <p:extLst>
      <p:ext uri="{BB962C8B-B14F-4D97-AF65-F5344CB8AC3E}">
        <p14:creationId xmlns:p14="http://schemas.microsoft.com/office/powerpoint/2010/main" val="38040619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46547" y="624279"/>
            <a:ext cx="5096510" cy="1086195"/>
          </a:xfrm>
        </p:spPr>
        <p:txBody>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595634" y="2025650"/>
            <a:ext cx="650846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Defender for Containers, Kubernetes, App Service, Storage, </a:t>
            </a:r>
            <a:r>
              <a:rPr lang="en-US" sz="1961" dirty="0" err="1">
                <a:solidFill>
                  <a:srgbClr val="1A1A1A"/>
                </a:solidFill>
              </a:rPr>
              <a:t>KeyVault</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3188869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60673" cy="758022"/>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91030" y="1488178"/>
            <a:ext cx="10719558" cy="502447"/>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905" y="3305038"/>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r>
              <a:rPr lang="en-US" sz="1800" dirty="0"/>
              <a:t>Within 48 </a:t>
            </a:r>
            <a:r>
              <a:rPr lang="en-US" sz="1800" dirty="0" err="1"/>
              <a:t>hrs</a:t>
            </a:r>
            <a:r>
              <a:rPr lang="en-US" sz="1800" dirty="0"/>
              <a:t> of the disclosure of a critical vulnerability, Qualys incorporates the information into their processing and can identify affected machines.</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Deployment is via Virtual Machine extensions. Once the extension is deployed, you can see if it exists, by navigating to the VM page of the Azure portal, and selecting “extensions”:</a:t>
            </a:r>
          </a:p>
          <a:p>
            <a:pPr>
              <a:lnSpc>
                <a:spcPct val="100000"/>
              </a:lnSpc>
              <a:spcAft>
                <a:spcPts val="1000"/>
              </a:spcAft>
            </a:pPr>
            <a:endParaRPr lang="en-US" sz="1800" dirty="0"/>
          </a:p>
          <a:p>
            <a:pPr>
              <a:lnSpc>
                <a:spcPct val="100000"/>
              </a:lnSpc>
              <a:spcAft>
                <a:spcPts val="1000"/>
              </a:spcAft>
            </a:pPr>
            <a:r>
              <a:rPr lang="en-US" sz="1800" dirty="0"/>
              <a:t>On Windows, the extension is called “</a:t>
            </a:r>
            <a:r>
              <a:rPr lang="en-US" sz="1800" dirty="0" err="1"/>
              <a:t>WindowsAgent.AzureSecurityCenter</a:t>
            </a:r>
            <a:r>
              <a:rPr lang="en-US" sz="1800" dirty="0"/>
              <a:t>” and the provider name is "Qualys”</a:t>
            </a:r>
          </a:p>
          <a:p>
            <a:pPr>
              <a:lnSpc>
                <a:spcPct val="100000"/>
              </a:lnSpc>
              <a:spcAft>
                <a:spcPts val="1000"/>
              </a:spcAft>
            </a:pPr>
            <a:r>
              <a:rPr lang="en-US" sz="1800" dirty="0"/>
              <a:t>On Linux, the extension is called </a:t>
            </a:r>
            <a:r>
              <a:rPr lang="en-US" sz="1800" dirty="0" err="1"/>
              <a:t>LinuxAgent.AzureSecurityCenter</a:t>
            </a:r>
            <a:r>
              <a:rPr lang="en-US" sz="1800" dirty="0"/>
              <a:t> and the provider name is "Qualys”</a:t>
            </a:r>
          </a:p>
        </p:txBody>
      </p:sp>
      <p:pic>
        <p:nvPicPr>
          <p:cNvPr id="11266" name="Picture 2" descr="thumbnail image 5 of blog post titled &#10; &#10; &#10;  &#10; &#10; &#10; &#10;    &#10;  &#10;   &#10;    &#10;      &#10;       Built-in vulnerability assessment for VMs in Azure Security Center&#10;       &#10;      &#10;     &#10;   &#10;  &#10; &#10;   &#10; &#10; &#10; &#10; &#10; &#10;">
            <a:extLst>
              <a:ext uri="{FF2B5EF4-FFF2-40B4-BE49-F238E27FC236}">
                <a16:creationId xmlns:a16="http://schemas.microsoft.com/office/drawing/2014/main" id="{E2FE09A4-AA36-4318-A494-E40A4D87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72" y="3831556"/>
            <a:ext cx="95154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7936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gathered data collected by the agent includes many things for the baseline snapshot like network posture, operating system version, open ports, installed software, registry info, what patches are installed, environment variables, and metadata associated with files. </a:t>
            </a:r>
          </a:p>
          <a:p>
            <a:pPr>
              <a:lnSpc>
                <a:spcPct val="100000"/>
              </a:lnSpc>
              <a:spcAft>
                <a:spcPts val="1000"/>
              </a:spcAft>
            </a:pPr>
            <a:r>
              <a:rPr lang="en-US" sz="1800" dirty="0"/>
              <a:t>The agent stores a snapshot on the agent host to quickly determine differences to the host metadata it collects. </a:t>
            </a:r>
          </a:p>
          <a:p>
            <a:pPr>
              <a:lnSpc>
                <a:spcPct val="100000"/>
              </a:lnSpc>
              <a:spcAft>
                <a:spcPts val="1000"/>
              </a:spcAft>
            </a:pPr>
            <a:r>
              <a:rPr lang="en-US" sz="1800" dirty="0"/>
              <a:t>Such scans occur every 4 hours and are performed per VM, where artifacts are collected and sent for analysis to the Qualys Cloud service in the defined region. </a:t>
            </a:r>
          </a:p>
          <a:p>
            <a:pPr>
              <a:lnSpc>
                <a:spcPct val="100000"/>
              </a:lnSpc>
              <a:spcAft>
                <a:spcPts val="1000"/>
              </a:spcAft>
            </a:pPr>
            <a:r>
              <a:rPr lang="en-US" sz="1800" dirty="0"/>
              <a:t>For virtual machines created within European regions, the gathered information is sent securely to Qualys Cloud Service in the Netherlands. </a:t>
            </a:r>
          </a:p>
          <a:p>
            <a:pPr>
              <a:lnSpc>
                <a:spcPct val="100000"/>
              </a:lnSpc>
              <a:spcAft>
                <a:spcPts val="1000"/>
              </a:spcAft>
            </a:pPr>
            <a:r>
              <a:rPr lang="en-US" sz="1800" dirty="0"/>
              <a:t>For all non-EU resources, data is sent for processing in the Qualys Cloud Service in the US.</a:t>
            </a:r>
          </a:p>
          <a:p>
            <a:pPr>
              <a:lnSpc>
                <a:spcPct val="100000"/>
              </a:lnSpc>
              <a:spcAft>
                <a:spcPts val="1000"/>
              </a:spcAft>
            </a:pPr>
            <a:endParaRPr lang="en-US" sz="1800" dirty="0"/>
          </a:p>
          <a:p>
            <a:pPr>
              <a:lnSpc>
                <a:spcPct val="100000"/>
              </a:lnSpc>
              <a:spcAft>
                <a:spcPts val="1000"/>
              </a:spcAft>
            </a:pPr>
            <a:r>
              <a:rPr lang="en-US" sz="1800" dirty="0"/>
              <a:t>The sent artifacts are considered as metadata and the same as the ones collected by Qualys’ standalone cloud agent - Microsoft doesn't share customer details or any sensitive data with Qualys.</a:t>
            </a:r>
          </a:p>
        </p:txBody>
      </p:sp>
    </p:spTree>
    <p:extLst>
      <p:ext uri="{BB962C8B-B14F-4D97-AF65-F5344CB8AC3E}">
        <p14:creationId xmlns:p14="http://schemas.microsoft.com/office/powerpoint/2010/main" val="1556812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Findings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monitor vulnerabilities on your virtual machines as discovered by the ASC vulnerability scanner using a recommendation named “Vulnerabilities in virtual machines should be remediated” found under the recommendations list. </a:t>
            </a:r>
          </a:p>
          <a:p>
            <a:pPr>
              <a:lnSpc>
                <a:spcPct val="100000"/>
              </a:lnSpc>
              <a:spcAft>
                <a:spcPts val="1000"/>
              </a:spcAft>
            </a:pPr>
            <a:r>
              <a:rPr lang="en-US" sz="1800" dirty="0"/>
              <a:t>This recommendation is divided to the affected resources and security checks (also known as nested recommendations or sub-assessments).</a:t>
            </a:r>
          </a:p>
        </p:txBody>
      </p:sp>
      <p:pic>
        <p:nvPicPr>
          <p:cNvPr id="12290" name="Picture 2" descr="thumbnail image 7 of blog post titled &#10; &#10; &#10;  &#10; &#10; &#10; &#10;    &#10;  &#10;   &#10;    &#10;      &#10;       Built-in vulnerability assessment for VMs in Azure Security Center&#10;       &#10;      &#10;     &#10;   &#10;  &#10; &#10;   &#10; &#10; &#10; &#10; &#10; &#10;">
            <a:extLst>
              <a:ext uri="{FF2B5EF4-FFF2-40B4-BE49-F238E27FC236}">
                <a16:creationId xmlns:a16="http://schemas.microsoft.com/office/drawing/2014/main" id="{0EF0355F-4212-4736-AEAA-690421E4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51" y="2866621"/>
            <a:ext cx="5659354" cy="34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786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Both agent and extension logs can be used during troubleshooting. However, Windows and Linux logs can be found in different places. </a:t>
            </a:r>
          </a:p>
          <a:p>
            <a:pPr>
              <a:lnSpc>
                <a:spcPct val="100000"/>
              </a:lnSpc>
              <a:spcAft>
                <a:spcPts val="1000"/>
              </a:spcAft>
            </a:pPr>
            <a:r>
              <a:rPr lang="en-US" sz="1800" b="1" dirty="0"/>
              <a:t>Windows:</a:t>
            </a:r>
          </a:p>
          <a:p>
            <a:pPr>
              <a:lnSpc>
                <a:spcPct val="100000"/>
              </a:lnSpc>
              <a:spcAft>
                <a:spcPts val="1000"/>
              </a:spcAft>
            </a:pPr>
            <a:r>
              <a:rPr lang="en-US" sz="1800" dirty="0"/>
              <a:t>Qualys extension:</a:t>
            </a:r>
          </a:p>
          <a:p>
            <a:pPr>
              <a:lnSpc>
                <a:spcPct val="100000"/>
              </a:lnSpc>
              <a:spcAft>
                <a:spcPts val="1000"/>
              </a:spcAft>
            </a:pPr>
            <a:r>
              <a:rPr lang="en-US" sz="1800" dirty="0"/>
              <a:t>C:\Qualys.WindowsAgent.AzureSecurityCenter</a:t>
            </a:r>
          </a:p>
          <a:p>
            <a:pPr>
              <a:lnSpc>
                <a:spcPct val="100000"/>
              </a:lnSpc>
              <a:spcAft>
                <a:spcPts val="1000"/>
              </a:spcAft>
            </a:pPr>
            <a:r>
              <a:rPr lang="en-US" sz="1800" dirty="0"/>
              <a:t>C:\WindowsAzure\Logs\Plugins\Qualys.WindowsAgent.AzureSecurityCenter</a:t>
            </a:r>
          </a:p>
          <a:p>
            <a:pPr>
              <a:lnSpc>
                <a:spcPct val="100000"/>
              </a:lnSpc>
              <a:spcAft>
                <a:spcPts val="1000"/>
              </a:spcAft>
            </a:pPr>
            <a:r>
              <a:rPr lang="en-US" sz="1800" dirty="0"/>
              <a:t>Qualys agent:</a:t>
            </a:r>
          </a:p>
          <a:p>
            <a:pPr>
              <a:lnSpc>
                <a:spcPct val="100000"/>
              </a:lnSpc>
              <a:spcAft>
                <a:spcPts val="1000"/>
              </a:spcAft>
            </a:pPr>
            <a:r>
              <a:rPr lang="en-US" sz="1800" dirty="0"/>
              <a:t>%</a:t>
            </a:r>
            <a:r>
              <a:rPr lang="en-US" sz="1800" dirty="0" err="1"/>
              <a:t>ProgramData</a:t>
            </a:r>
            <a:r>
              <a:rPr lang="en-US" sz="1800" dirty="0"/>
              <a:t>%\Qualys\</a:t>
            </a:r>
            <a:r>
              <a:rPr lang="en-US" sz="1800" dirty="0" err="1"/>
              <a:t>QualysAgent</a:t>
            </a:r>
            <a:endParaRPr lang="en-US" sz="1800" dirty="0"/>
          </a:p>
          <a:p>
            <a:pPr>
              <a:lnSpc>
                <a:spcPct val="100000"/>
              </a:lnSpc>
              <a:spcAft>
                <a:spcPts val="1000"/>
              </a:spcAft>
            </a:pPr>
            <a:r>
              <a:rPr lang="en-US" sz="1800" b="1" dirty="0"/>
              <a:t>Linux:</a:t>
            </a:r>
          </a:p>
          <a:p>
            <a:pPr>
              <a:lnSpc>
                <a:spcPct val="100000"/>
              </a:lnSpc>
              <a:spcAft>
                <a:spcPts val="1000"/>
              </a:spcAft>
            </a:pPr>
            <a:r>
              <a:rPr lang="en-US" sz="1800" dirty="0"/>
              <a:t>Qualys extension:</a:t>
            </a:r>
          </a:p>
          <a:p>
            <a:pPr>
              <a:lnSpc>
                <a:spcPct val="100000"/>
              </a:lnSpc>
              <a:spcAft>
                <a:spcPts val="1000"/>
              </a:spcAft>
            </a:pPr>
            <a:r>
              <a:rPr lang="en-US" sz="1800" dirty="0"/>
              <a:t>/var/log/azure/</a:t>
            </a:r>
            <a:r>
              <a:rPr lang="en-US" sz="1800" dirty="0" err="1"/>
              <a:t>Qualys.LinuxAgent.AzureSecurityCenter</a:t>
            </a:r>
            <a:endParaRPr lang="en-US" sz="1800" dirty="0"/>
          </a:p>
          <a:p>
            <a:pPr>
              <a:lnSpc>
                <a:spcPct val="100000"/>
              </a:lnSpc>
              <a:spcAft>
                <a:spcPts val="1000"/>
              </a:spcAft>
            </a:pPr>
            <a:r>
              <a:rPr lang="en-US" sz="1800" dirty="0"/>
              <a:t>Qualys agent:</a:t>
            </a:r>
          </a:p>
          <a:p>
            <a:pPr>
              <a:lnSpc>
                <a:spcPct val="100000"/>
              </a:lnSpc>
              <a:spcAft>
                <a:spcPts val="1000"/>
              </a:spcAft>
            </a:pPr>
            <a:r>
              <a:rPr lang="en-US" sz="1800" dirty="0"/>
              <a:t>/var/log/</a:t>
            </a:r>
            <a:r>
              <a:rPr lang="en-US" sz="1800" dirty="0" err="1"/>
              <a:t>qualys</a:t>
            </a:r>
            <a:r>
              <a:rPr lang="en-US" sz="1800" dirty="0"/>
              <a:t>/qualys-cloud-agent.log</a:t>
            </a:r>
          </a:p>
        </p:txBody>
      </p:sp>
    </p:spTree>
    <p:extLst>
      <p:ext uri="{BB962C8B-B14F-4D97-AF65-F5344CB8AC3E}">
        <p14:creationId xmlns:p14="http://schemas.microsoft.com/office/powerpoint/2010/main" val="332392206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Advanced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Qualys assessment and sub-assessments (security checks) are stored and available for query in Azure Resource Graph (ARG) as well as through the API. </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Moreover, you can also build and customize your own dashboards using Azure Monitor workbooks and create such dashboard for more insights. </a:t>
            </a:r>
          </a:p>
          <a:p>
            <a:pPr marL="285750" indent="-285750">
              <a:lnSpc>
                <a:spcPct val="100000"/>
              </a:lnSpc>
              <a:spcAft>
                <a:spcPts val="1000"/>
              </a:spcAft>
              <a:buFont typeface="Arial" panose="020B0604020202020204" pitchFamily="34" charset="0"/>
              <a:buChar char="•"/>
            </a:pPr>
            <a:r>
              <a:rPr lang="en-US" sz="1800" dirty="0"/>
              <a:t>You can easily deploy a Qualys dashboard leveraging ARG queries and workbooks which is available . </a:t>
            </a:r>
          </a:p>
          <a:p>
            <a:pPr marL="285750" indent="-285750">
              <a:lnSpc>
                <a:spcPct val="100000"/>
              </a:lnSpc>
              <a:spcAft>
                <a:spcPts val="1000"/>
              </a:spcAft>
              <a:buFont typeface="Arial" panose="020B0604020202020204" pitchFamily="34" charset="0"/>
              <a:buChar char="•"/>
            </a:pPr>
            <a:r>
              <a:rPr lang="en-US" sz="1800" dirty="0"/>
              <a:t>Use the Continuous Export feature to send nested </a:t>
            </a:r>
            <a:br>
              <a:rPr lang="en-US" sz="1800" dirty="0"/>
            </a:br>
            <a:r>
              <a:rPr lang="en-US" sz="1800" dirty="0"/>
              <a:t>recommendations for Qualys into Event Hub or </a:t>
            </a:r>
            <a:br>
              <a:rPr lang="en-US" sz="1800" dirty="0"/>
            </a:br>
            <a:r>
              <a:rPr lang="en-US" sz="1800" dirty="0"/>
              <a:t>Log Analytics workspaces.</a:t>
            </a:r>
          </a:p>
        </p:txBody>
      </p:sp>
      <p:pic>
        <p:nvPicPr>
          <p:cNvPr id="4" name="Picture 3">
            <a:extLst>
              <a:ext uri="{FF2B5EF4-FFF2-40B4-BE49-F238E27FC236}">
                <a16:creationId xmlns:a16="http://schemas.microsoft.com/office/drawing/2014/main" id="{20AADF7C-E0B9-441D-9BCF-2C8F2BF94376}"/>
              </a:ext>
            </a:extLst>
          </p:cNvPr>
          <p:cNvPicPr>
            <a:picLocks noChangeAspect="1"/>
          </p:cNvPicPr>
          <p:nvPr/>
        </p:nvPicPr>
        <p:blipFill>
          <a:blip r:embed="rId3"/>
          <a:stretch>
            <a:fillRect/>
          </a:stretch>
        </p:blipFill>
        <p:spPr>
          <a:xfrm>
            <a:off x="6477258" y="3429000"/>
            <a:ext cx="3978707" cy="2590409"/>
          </a:xfrm>
          <a:prstGeom prst="rect">
            <a:avLst/>
          </a:prstGeom>
        </p:spPr>
      </p:pic>
    </p:spTree>
    <p:extLst>
      <p:ext uri="{BB962C8B-B14F-4D97-AF65-F5344CB8AC3E}">
        <p14:creationId xmlns:p14="http://schemas.microsoft.com/office/powerpoint/2010/main" val="13367153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vs </a:t>
            </a:r>
            <a:r>
              <a:rPr lang="en-US" dirty="0" err="1"/>
              <a:t>Qualsys</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is developing a world-class vulnerability management service with the Microsoft Defender for Endpoint's Threat &amp; Vulnerability Management solution, built into Windows.</a:t>
            </a:r>
          </a:p>
          <a:p>
            <a:pPr>
              <a:lnSpc>
                <a:spcPct val="100000"/>
              </a:lnSpc>
              <a:spcAft>
                <a:spcPts val="1000"/>
              </a:spcAft>
            </a:pPr>
            <a:endParaRPr lang="en-US" sz="1800" dirty="0"/>
          </a:p>
          <a:p>
            <a:pPr>
              <a:lnSpc>
                <a:spcPct val="100000"/>
              </a:lnSpc>
              <a:spcAft>
                <a:spcPts val="1000"/>
              </a:spcAft>
            </a:pPr>
            <a:r>
              <a:rPr lang="en-US" sz="1800" dirty="0"/>
              <a:t>Today, Azure Security Center’s integrated vulnerability assessment extension is powered by Qualys. The extension also benefits from Qualys's own knowledge of vulnerabilities that don't yet have CVEs.</a:t>
            </a:r>
            <a:endParaRPr lang="en-US" sz="1800" b="1" dirty="0"/>
          </a:p>
        </p:txBody>
      </p:sp>
      <p:pic>
        <p:nvPicPr>
          <p:cNvPr id="4" name="Picture 3">
            <a:extLst>
              <a:ext uri="{FF2B5EF4-FFF2-40B4-BE49-F238E27FC236}">
                <a16:creationId xmlns:a16="http://schemas.microsoft.com/office/drawing/2014/main" id="{BD3F681A-0F13-4162-A3AF-5BC594C0F551}"/>
              </a:ext>
            </a:extLst>
          </p:cNvPr>
          <p:cNvPicPr>
            <a:picLocks noChangeAspect="1"/>
          </p:cNvPicPr>
          <p:nvPr/>
        </p:nvPicPr>
        <p:blipFill>
          <a:blip r:embed="rId3"/>
          <a:stretch>
            <a:fillRect/>
          </a:stretch>
        </p:blipFill>
        <p:spPr>
          <a:xfrm>
            <a:off x="2101920" y="3115238"/>
            <a:ext cx="7439646" cy="2910773"/>
          </a:xfrm>
          <a:prstGeom prst="rect">
            <a:avLst/>
          </a:prstGeom>
        </p:spPr>
      </p:pic>
    </p:spTree>
    <p:extLst>
      <p:ext uri="{BB962C8B-B14F-4D97-AF65-F5344CB8AC3E}">
        <p14:creationId xmlns:p14="http://schemas.microsoft.com/office/powerpoint/2010/main" val="171387102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43130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58138" cy="758022"/>
          </a:xfrm>
        </p:spPr>
        <p:txBody>
          <a:bodyPr/>
          <a:lstStyle/>
          <a:p>
            <a:r>
              <a:rPr lang="en-US" dirty="0"/>
              <a:t>Microsoft Defender for Cloud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65336" y="1219821"/>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1109782" y="3708352"/>
            <a:ext cx="9430666" cy="2560686"/>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Database Types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supported for </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Azure SQL Database</a:t>
            </a:r>
          </a:p>
          <a:p>
            <a:pPr marL="285750" indent="-285750">
              <a:lnSpc>
                <a:spcPct val="100000"/>
              </a:lnSpc>
              <a:spcAft>
                <a:spcPts val="1000"/>
              </a:spcAft>
              <a:buFont typeface="Arial" panose="020B0604020202020204" pitchFamily="34" charset="0"/>
              <a:buChar char="•"/>
            </a:pPr>
            <a:r>
              <a:rPr lang="en-US" sz="1800" dirty="0"/>
              <a:t>Azure SQL Managed Instance</a:t>
            </a:r>
          </a:p>
          <a:p>
            <a:pPr marL="285750" indent="-285750">
              <a:lnSpc>
                <a:spcPct val="100000"/>
              </a:lnSpc>
              <a:spcAft>
                <a:spcPts val="1000"/>
              </a:spcAft>
              <a:buFont typeface="Arial" panose="020B0604020202020204" pitchFamily="34" charset="0"/>
              <a:buChar char="•"/>
            </a:pPr>
            <a:r>
              <a:rPr lang="en-US" sz="1800" dirty="0"/>
              <a:t>Azure Synapse Analytics</a:t>
            </a:r>
          </a:p>
        </p:txBody>
      </p:sp>
    </p:spTree>
    <p:extLst>
      <p:ext uri="{BB962C8B-B14F-4D97-AF65-F5344CB8AC3E}">
        <p14:creationId xmlns:p14="http://schemas.microsoft.com/office/powerpoint/2010/main" val="148825947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750411" cy="502447"/>
          </a:xfrm>
        </p:spPr>
        <p:txBody>
          <a:bodyPr/>
          <a:lstStyle/>
          <a:p>
            <a:pPr>
              <a:lnSpc>
                <a:spcPct val="100000"/>
              </a:lnSpc>
              <a:spcAft>
                <a:spcPts val="1000"/>
              </a:spcAft>
            </a:pPr>
            <a:r>
              <a:rPr lang="en-US" sz="1800" dirty="0"/>
              <a:t>Vulnerability assessment is a scanning service built into Azure SQL Database. The service employs a knowledge base of rules that flag security vulnerabilities. It highlights deviations from best practices, such as misconfigurations, excessive permissions, and unprotected sensitive data.</a:t>
            </a:r>
          </a:p>
          <a:p>
            <a:pPr>
              <a:lnSpc>
                <a:spcPct val="100000"/>
              </a:lnSpc>
              <a:spcAft>
                <a:spcPts val="1000"/>
              </a:spcAft>
            </a:pPr>
            <a:endParaRPr lang="en-US" sz="1800" dirty="0"/>
          </a:p>
          <a:p>
            <a:pPr>
              <a:lnSpc>
                <a:spcPct val="100000"/>
              </a:lnSpc>
              <a:spcAft>
                <a:spcPts val="1000"/>
              </a:spcAft>
            </a:pPr>
            <a:r>
              <a:rPr lang="en-US" sz="1800" dirty="0"/>
              <a:t>The rules are based on Microsoft's best practices and focus on the security issues that present the biggest risks to your database and its valuable data. They cover database-level issues and server-level security issues, like server firewall settings and server-level permissions.</a:t>
            </a:r>
          </a:p>
          <a:p>
            <a:pPr>
              <a:lnSpc>
                <a:spcPct val="100000"/>
              </a:lnSpc>
              <a:spcAft>
                <a:spcPts val="1000"/>
              </a:spcAft>
            </a:pPr>
            <a:endParaRPr lang="en-US" sz="1800" dirty="0"/>
          </a:p>
        </p:txBody>
      </p:sp>
      <p:pic>
        <p:nvPicPr>
          <p:cNvPr id="18434" name="Picture 2" descr="Configuring the SQL vulnerability assessment scans">
            <a:extLst>
              <a:ext uri="{FF2B5EF4-FFF2-40B4-BE49-F238E27FC236}">
                <a16:creationId xmlns:a16="http://schemas.microsoft.com/office/drawing/2014/main" id="{95DE7918-0626-421B-A8A4-81BEF7DD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50" y="865043"/>
            <a:ext cx="3607050" cy="523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8997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Residency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queries the SQL server using publicly available queries under Security Center recommendations for SQL Vulnerability Assessment, and stores the query results. </a:t>
            </a:r>
          </a:p>
          <a:p>
            <a:pPr>
              <a:lnSpc>
                <a:spcPct val="100000"/>
              </a:lnSpc>
              <a:spcAft>
                <a:spcPts val="1000"/>
              </a:spcAft>
            </a:pPr>
            <a:endParaRPr lang="en-US" sz="1800" dirty="0"/>
          </a:p>
          <a:p>
            <a:pPr>
              <a:lnSpc>
                <a:spcPct val="100000"/>
              </a:lnSpc>
              <a:spcAft>
                <a:spcPts val="1000"/>
              </a:spcAft>
            </a:pPr>
            <a:r>
              <a:rPr lang="en-US" sz="1800" dirty="0"/>
              <a:t>SQL Vulnerability Assessment data is stored in the location of the Log Analytics workspace that the machine is connected to. </a:t>
            </a:r>
          </a:p>
          <a:p>
            <a:pPr>
              <a:lnSpc>
                <a:spcPct val="100000"/>
              </a:lnSpc>
              <a:spcAft>
                <a:spcPts val="1000"/>
              </a:spcAft>
            </a:pPr>
            <a:endParaRPr lang="en-US" sz="1800" dirty="0"/>
          </a:p>
          <a:p>
            <a:pPr>
              <a:lnSpc>
                <a:spcPct val="100000"/>
              </a:lnSpc>
              <a:spcAft>
                <a:spcPts val="1000"/>
              </a:spcAft>
            </a:pPr>
            <a:r>
              <a:rPr lang="en-US" sz="1800" dirty="0"/>
              <a:t>For example, if the user connects a SQL Virtual Machine to a Log Analytics workspace in West Europe, the results will be stored in West Europe. This data will be collected only if the SQL Vulnerability Assessment solution is enabled on the Log Analytics workspace.</a:t>
            </a:r>
          </a:p>
          <a:p>
            <a:pPr>
              <a:lnSpc>
                <a:spcPct val="100000"/>
              </a:lnSpc>
              <a:spcAft>
                <a:spcPts val="1000"/>
              </a:spcAft>
            </a:pPr>
            <a:endParaRPr lang="en-US" sz="1800" dirty="0"/>
          </a:p>
          <a:p>
            <a:pPr>
              <a:lnSpc>
                <a:spcPct val="100000"/>
              </a:lnSpc>
              <a:spcAft>
                <a:spcPts val="1000"/>
              </a:spcAft>
            </a:pPr>
            <a:r>
              <a:rPr lang="en-US" sz="1800" dirty="0"/>
              <a:t>SQL Vulnerability Assessment allows you to specify the region where your data will be stored by choosing the Log Analytics workspace location. Microsoft may replicate to other regions for data resiliency, but Microsoft does not replicate data outside the geography.</a:t>
            </a:r>
          </a:p>
          <a:p>
            <a:pPr>
              <a:lnSpc>
                <a:spcPct val="100000"/>
              </a:lnSpc>
              <a:spcAft>
                <a:spcPts val="1000"/>
              </a:spcAft>
            </a:pPr>
            <a:endParaRPr lang="en-US" sz="1800" dirty="0"/>
          </a:p>
        </p:txBody>
      </p:sp>
    </p:spTree>
    <p:extLst>
      <p:ext uri="{BB962C8B-B14F-4D97-AF65-F5344CB8AC3E}">
        <p14:creationId xmlns:p14="http://schemas.microsoft.com/office/powerpoint/2010/main" val="415534588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Results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Results of the scan include actionable steps to resolve each issue and provide customized remediation scripts where applicable. </a:t>
            </a:r>
          </a:p>
          <a:p>
            <a:pPr>
              <a:lnSpc>
                <a:spcPct val="100000"/>
              </a:lnSpc>
              <a:spcAft>
                <a:spcPts val="1000"/>
              </a:spcAft>
            </a:pPr>
            <a:endParaRPr lang="en-US" sz="1800" dirty="0"/>
          </a:p>
          <a:p>
            <a:pPr>
              <a:lnSpc>
                <a:spcPct val="100000"/>
              </a:lnSpc>
              <a:spcAft>
                <a:spcPts val="1000"/>
              </a:spcAft>
            </a:pPr>
            <a:r>
              <a:rPr lang="en-US" sz="1800" dirty="0"/>
              <a:t>You can customize an assessment report for your environment by setting an acceptable baseline for:</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Permission configurations</a:t>
            </a:r>
          </a:p>
          <a:p>
            <a:pPr marL="285750" indent="-285750">
              <a:lnSpc>
                <a:spcPct val="100000"/>
              </a:lnSpc>
              <a:spcAft>
                <a:spcPts val="1000"/>
              </a:spcAft>
              <a:buFont typeface="Arial" panose="020B0604020202020204" pitchFamily="34" charset="0"/>
              <a:buChar char="•"/>
            </a:pPr>
            <a:r>
              <a:rPr lang="en-US" sz="1800" dirty="0"/>
              <a:t>Feature configurations</a:t>
            </a:r>
          </a:p>
          <a:p>
            <a:pPr marL="285750" indent="-285750">
              <a:lnSpc>
                <a:spcPct val="100000"/>
              </a:lnSpc>
              <a:spcAft>
                <a:spcPts val="1000"/>
              </a:spcAft>
              <a:buFont typeface="Arial" panose="020B0604020202020204" pitchFamily="34" charset="0"/>
              <a:buChar char="•"/>
            </a:pPr>
            <a:r>
              <a:rPr lang="en-US" sz="1800" dirty="0"/>
              <a:t>Database settings</a:t>
            </a:r>
          </a:p>
        </p:txBody>
      </p:sp>
    </p:spTree>
    <p:extLst>
      <p:ext uri="{BB962C8B-B14F-4D97-AF65-F5344CB8AC3E}">
        <p14:creationId xmlns:p14="http://schemas.microsoft.com/office/powerpoint/2010/main" val="307686378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Storage Account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storage account in which vulnerability assessment scan results are saved must meet the following requirements. If any of these requirements aren't met, saving changes to vulnerability assessment settings fails:</a:t>
            </a:r>
          </a:p>
          <a:p>
            <a:pPr marL="285750" indent="-285750">
              <a:lnSpc>
                <a:spcPct val="100000"/>
              </a:lnSpc>
              <a:spcAft>
                <a:spcPts val="1000"/>
              </a:spcAft>
              <a:buFont typeface="Arial" panose="020B0604020202020204" pitchFamily="34" charset="0"/>
              <a:buChar char="•"/>
            </a:pPr>
            <a:r>
              <a:rPr lang="en-US" sz="1800" dirty="0"/>
              <a:t>Type: StorageV2 (General Purpose V2) or Storage (General Purpose V1)</a:t>
            </a:r>
          </a:p>
          <a:p>
            <a:pPr marL="285750" indent="-285750">
              <a:lnSpc>
                <a:spcPct val="100000"/>
              </a:lnSpc>
              <a:spcAft>
                <a:spcPts val="1000"/>
              </a:spcAft>
              <a:buFont typeface="Arial" panose="020B0604020202020204" pitchFamily="34" charset="0"/>
              <a:buChar char="•"/>
            </a:pPr>
            <a:r>
              <a:rPr lang="en-US" sz="1800" dirty="0"/>
              <a:t>Performance: Standard (only)</a:t>
            </a:r>
          </a:p>
          <a:p>
            <a:pPr marL="285750" indent="-285750">
              <a:lnSpc>
                <a:spcPct val="100000"/>
              </a:lnSpc>
              <a:spcAft>
                <a:spcPts val="1000"/>
              </a:spcAft>
              <a:buFont typeface="Arial" panose="020B0604020202020204" pitchFamily="34" charset="0"/>
              <a:buChar char="•"/>
            </a:pPr>
            <a:r>
              <a:rPr lang="en-US" sz="1800" dirty="0"/>
              <a:t>Region: The storage must be in the same region as the instance of Azure SQL Server.</a:t>
            </a:r>
          </a:p>
          <a:p>
            <a:pPr>
              <a:lnSpc>
                <a:spcPct val="100000"/>
              </a:lnSpc>
              <a:spcAft>
                <a:spcPts val="1000"/>
              </a:spcAft>
            </a:pPr>
            <a:endParaRPr lang="en-US" sz="1800" dirty="0"/>
          </a:p>
          <a:p>
            <a:pPr>
              <a:lnSpc>
                <a:spcPct val="100000"/>
              </a:lnSpc>
              <a:spcAft>
                <a:spcPts val="1000"/>
              </a:spcAft>
            </a:pPr>
            <a:r>
              <a:rPr lang="en-US" sz="1800" dirty="0"/>
              <a:t>If you have configured your VA storage account to only be accessible by certain networks or services, you'll need to ensure that VA scans for your Azure SQL Database are able to store the scans on the storage account</a:t>
            </a:r>
          </a:p>
          <a:p>
            <a:pPr>
              <a:lnSpc>
                <a:spcPct val="100000"/>
              </a:lnSpc>
              <a:spcAft>
                <a:spcPts val="1000"/>
              </a:spcAft>
            </a:pPr>
            <a:endParaRPr lang="en-US" sz="1800" dirty="0"/>
          </a:p>
          <a:p>
            <a:pPr>
              <a:lnSpc>
                <a:spcPct val="100000"/>
              </a:lnSpc>
              <a:spcAft>
                <a:spcPts val="1000"/>
              </a:spcAft>
            </a:pPr>
            <a:r>
              <a:rPr lang="en-US" sz="1800" dirty="0"/>
              <a:t>Since Managed Instance is not a trusted Microsoft Service and has a different </a:t>
            </a:r>
            <a:r>
              <a:rPr lang="en-US" sz="1800" dirty="0" err="1"/>
              <a:t>VNet</a:t>
            </a:r>
            <a:r>
              <a:rPr lang="en-US" sz="1800" dirty="0"/>
              <a:t> from the storage account, executing a VA scan will result in an error unless you configure Service Endpoints for </a:t>
            </a:r>
            <a:r>
              <a:rPr lang="en-US" sz="1800" dirty="0" err="1"/>
              <a:t>ManagedInstance</a:t>
            </a:r>
            <a:r>
              <a:rPr lang="en-US" sz="1800" dirty="0"/>
              <a:t>.</a:t>
            </a:r>
          </a:p>
        </p:txBody>
      </p:sp>
    </p:spTree>
    <p:extLst>
      <p:ext uri="{BB962C8B-B14F-4D97-AF65-F5344CB8AC3E}">
        <p14:creationId xmlns:p14="http://schemas.microsoft.com/office/powerpoint/2010/main" val="2546251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Monitor Workbooks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62932" cy="502447"/>
          </a:xfrm>
        </p:spPr>
        <p:txBody>
          <a:bodyPr/>
          <a:lstStyle/>
          <a:p>
            <a:pPr>
              <a:lnSpc>
                <a:spcPct val="100000"/>
              </a:lnSpc>
              <a:spcAft>
                <a:spcPts val="1000"/>
              </a:spcAft>
            </a:pPr>
            <a:r>
              <a:rPr lang="en-US" sz="1800" dirty="0"/>
              <a:t>Security Center's integrated Azure Monitor Workbooks gallery includes an interactive report of all findings from the vulnerability scanners for machines, containers in container registries, and SQL servers.</a:t>
            </a:r>
          </a:p>
        </p:txBody>
      </p:sp>
      <p:pic>
        <p:nvPicPr>
          <p:cNvPr id="20482" name="Picture 2" descr="Security Center's vulnerability assessment findings report">
            <a:extLst>
              <a:ext uri="{FF2B5EF4-FFF2-40B4-BE49-F238E27FC236}">
                <a16:creationId xmlns:a16="http://schemas.microsoft.com/office/drawing/2014/main" id="{F242B441-C31D-491C-974E-F61D108E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852" y="1129716"/>
            <a:ext cx="5589837" cy="492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1797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Assessment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rules are based on Microsoft's best practices and focus on the security issues that present the biggest risks to your database and its valuable data. </a:t>
            </a:r>
          </a:p>
          <a:p>
            <a:pPr>
              <a:lnSpc>
                <a:spcPct val="100000"/>
              </a:lnSpc>
              <a:spcAft>
                <a:spcPts val="1000"/>
              </a:spcAft>
            </a:pPr>
            <a:r>
              <a:rPr lang="en-US" sz="1800" dirty="0"/>
              <a:t>They cover both database-level issues as well as server-level security issues, like server firewall settings and server-level permissions. These rules also represent many of the requirements from various regulatory bodies to meet their compliance standards.</a:t>
            </a:r>
          </a:p>
          <a:p>
            <a:pPr>
              <a:lnSpc>
                <a:spcPct val="100000"/>
              </a:lnSpc>
              <a:spcAft>
                <a:spcPts val="1000"/>
              </a:spcAft>
            </a:pPr>
            <a:endParaRPr lang="en-US" sz="1800" dirty="0"/>
          </a:p>
          <a:p>
            <a:pPr>
              <a:lnSpc>
                <a:spcPct val="100000"/>
              </a:lnSpc>
              <a:spcAft>
                <a:spcPts val="1000"/>
              </a:spcAft>
            </a:pPr>
            <a:r>
              <a:rPr lang="en-US" sz="1800" dirty="0"/>
              <a:t>SQL Vulnerability Assessment rules have five categories:</a:t>
            </a:r>
          </a:p>
          <a:p>
            <a:pPr marL="285750" indent="-285750">
              <a:lnSpc>
                <a:spcPct val="100000"/>
              </a:lnSpc>
              <a:spcAft>
                <a:spcPts val="1000"/>
              </a:spcAft>
              <a:buFont typeface="Arial" panose="020B0604020202020204" pitchFamily="34" charset="0"/>
              <a:buChar char="•"/>
            </a:pPr>
            <a:r>
              <a:rPr lang="en-US" sz="1800" dirty="0"/>
              <a:t>Authentication and Authorization</a:t>
            </a:r>
          </a:p>
          <a:p>
            <a:pPr marL="285750" indent="-285750">
              <a:lnSpc>
                <a:spcPct val="100000"/>
              </a:lnSpc>
              <a:spcAft>
                <a:spcPts val="1000"/>
              </a:spcAft>
              <a:buFont typeface="Arial" panose="020B0604020202020204" pitchFamily="34" charset="0"/>
              <a:buChar char="•"/>
            </a:pPr>
            <a:r>
              <a:rPr lang="en-US" sz="1800" dirty="0"/>
              <a:t>Auditing and Logging</a:t>
            </a:r>
          </a:p>
          <a:p>
            <a:pPr marL="285750" indent="-285750">
              <a:lnSpc>
                <a:spcPct val="100000"/>
              </a:lnSpc>
              <a:spcAft>
                <a:spcPts val="1000"/>
              </a:spcAft>
              <a:buFont typeface="Arial" panose="020B0604020202020204" pitchFamily="34" charset="0"/>
              <a:buChar char="•"/>
            </a:pPr>
            <a:r>
              <a:rPr lang="en-US" sz="1800" dirty="0"/>
              <a:t>Data Protection</a:t>
            </a:r>
          </a:p>
          <a:p>
            <a:pPr marL="285750" indent="-285750">
              <a:lnSpc>
                <a:spcPct val="100000"/>
              </a:lnSpc>
              <a:spcAft>
                <a:spcPts val="1000"/>
              </a:spcAft>
              <a:buFont typeface="Arial" panose="020B0604020202020204" pitchFamily="34" charset="0"/>
              <a:buChar char="•"/>
            </a:pPr>
            <a:r>
              <a:rPr lang="en-US" sz="1800" dirty="0"/>
              <a:t>Installation Updates and Patches</a:t>
            </a:r>
          </a:p>
          <a:p>
            <a:pPr marL="285750" indent="-285750">
              <a:lnSpc>
                <a:spcPct val="100000"/>
              </a:lnSpc>
              <a:spcAft>
                <a:spcPts val="1000"/>
              </a:spcAft>
              <a:buFont typeface="Arial" panose="020B0604020202020204" pitchFamily="34" charset="0"/>
              <a:buChar char="•"/>
            </a:pPr>
            <a:r>
              <a:rPr lang="en-US" sz="1800" dirty="0"/>
              <a:t>Surface Area Reduction</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a:t>
            </a:r>
          </a:p>
        </p:txBody>
      </p:sp>
    </p:spTree>
    <p:extLst>
      <p:ext uri="{BB962C8B-B14F-4D97-AF65-F5344CB8AC3E}">
        <p14:creationId xmlns:p14="http://schemas.microsoft.com/office/powerpoint/2010/main" val="223302000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Disabling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If you have an organizational need to ignore a finding, rather than remediate it, you can optionally disable it. Disabled findings don't impact your secure score or generate unwanted noise.</a:t>
            </a:r>
          </a:p>
          <a:p>
            <a:pPr>
              <a:lnSpc>
                <a:spcPct val="100000"/>
              </a:lnSpc>
              <a:spcAft>
                <a:spcPts val="1000"/>
              </a:spcAft>
            </a:pPr>
            <a:endParaRPr lang="en-US" sz="1800" dirty="0"/>
          </a:p>
          <a:p>
            <a:pPr>
              <a:lnSpc>
                <a:spcPct val="100000"/>
              </a:lnSpc>
              <a:spcAft>
                <a:spcPts val="1000"/>
              </a:spcAft>
            </a:pPr>
            <a:r>
              <a:rPr lang="en-US" sz="1800" dirty="0"/>
              <a:t>When a finding matches the criteria you've defined in your disable rules, it won't appear in the list of findings. Typical scenarios include:</a:t>
            </a:r>
          </a:p>
          <a:p>
            <a:pPr marL="285750" indent="-285750">
              <a:lnSpc>
                <a:spcPct val="100000"/>
              </a:lnSpc>
              <a:spcAft>
                <a:spcPts val="1000"/>
              </a:spcAft>
              <a:buFont typeface="Arial" panose="020B0604020202020204" pitchFamily="34" charset="0"/>
              <a:buChar char="•"/>
            </a:pPr>
            <a:r>
              <a:rPr lang="en-US" sz="1800" dirty="0"/>
              <a:t>Disable findings with severity below medium</a:t>
            </a:r>
          </a:p>
          <a:p>
            <a:pPr marL="285750" indent="-285750">
              <a:lnSpc>
                <a:spcPct val="100000"/>
              </a:lnSpc>
              <a:spcAft>
                <a:spcPts val="1000"/>
              </a:spcAft>
              <a:buFont typeface="Arial" panose="020B0604020202020204" pitchFamily="34" charset="0"/>
              <a:buChar char="•"/>
            </a:pPr>
            <a:r>
              <a:rPr lang="en-US" sz="1800" dirty="0"/>
              <a:t>Disable findings that are non-patchable</a:t>
            </a:r>
          </a:p>
          <a:p>
            <a:pPr marL="285750" indent="-285750">
              <a:lnSpc>
                <a:spcPct val="100000"/>
              </a:lnSpc>
              <a:spcAft>
                <a:spcPts val="1000"/>
              </a:spcAft>
              <a:buFont typeface="Arial" panose="020B0604020202020204" pitchFamily="34" charset="0"/>
              <a:buChar char="•"/>
            </a:pPr>
            <a:r>
              <a:rPr lang="en-US" sz="1800" dirty="0"/>
              <a:t>Disable findings from benchmarks that aren't of interest for a defined scope</a:t>
            </a:r>
          </a:p>
          <a:p>
            <a:pPr>
              <a:lnSpc>
                <a:spcPct val="100000"/>
              </a:lnSpc>
              <a:spcAft>
                <a:spcPts val="1000"/>
              </a:spcAft>
            </a:pPr>
            <a:endParaRPr lang="en-US" sz="1800" dirty="0"/>
          </a:p>
          <a:p>
            <a:pPr>
              <a:lnSpc>
                <a:spcPct val="100000"/>
              </a:lnSpc>
              <a:spcAft>
                <a:spcPts val="1000"/>
              </a:spcAft>
            </a:pPr>
            <a:r>
              <a:rPr lang="en-US" sz="1800" dirty="0"/>
              <a:t>To disable specific findings, you need permissions to edit a policy in Azure Policy.</a:t>
            </a:r>
          </a:p>
        </p:txBody>
      </p:sp>
    </p:spTree>
    <p:extLst>
      <p:ext uri="{BB962C8B-B14F-4D97-AF65-F5344CB8AC3E}">
        <p14:creationId xmlns:p14="http://schemas.microsoft.com/office/powerpoint/2010/main" val="125438635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Baselines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you review your assessment results, you can mark specific results as being an acceptable baseline in your environment. </a:t>
            </a:r>
          </a:p>
          <a:p>
            <a:pPr>
              <a:lnSpc>
                <a:spcPct val="100000"/>
              </a:lnSpc>
              <a:spcAft>
                <a:spcPts val="1000"/>
              </a:spcAft>
            </a:pPr>
            <a:endParaRPr lang="en-US" sz="1800" dirty="0"/>
          </a:p>
          <a:p>
            <a:pPr>
              <a:lnSpc>
                <a:spcPct val="100000"/>
              </a:lnSpc>
              <a:spcAft>
                <a:spcPts val="1000"/>
              </a:spcAft>
            </a:pPr>
            <a:r>
              <a:rPr lang="en-US" sz="1800" dirty="0"/>
              <a:t>A baseline is essentially a customization of </a:t>
            </a:r>
            <a:br>
              <a:rPr lang="en-US" sz="1800" dirty="0"/>
            </a:br>
            <a:r>
              <a:rPr lang="en-US" sz="1800" dirty="0"/>
              <a:t>how the results are reported. </a:t>
            </a:r>
          </a:p>
          <a:p>
            <a:pPr>
              <a:lnSpc>
                <a:spcPct val="100000"/>
              </a:lnSpc>
              <a:spcAft>
                <a:spcPts val="1000"/>
              </a:spcAft>
            </a:pPr>
            <a:endParaRPr lang="en-US" sz="1800" dirty="0"/>
          </a:p>
          <a:p>
            <a:pPr>
              <a:lnSpc>
                <a:spcPct val="100000"/>
              </a:lnSpc>
              <a:spcAft>
                <a:spcPts val="1000"/>
              </a:spcAft>
            </a:pPr>
            <a:r>
              <a:rPr lang="en-US" sz="1800" dirty="0"/>
              <a:t>In subsequent scans, results that match the </a:t>
            </a:r>
            <a:br>
              <a:rPr lang="en-US" sz="1800" dirty="0"/>
            </a:br>
            <a:r>
              <a:rPr lang="en-US" sz="1800" dirty="0"/>
              <a:t>baseline are considered as passes. </a:t>
            </a:r>
          </a:p>
          <a:p>
            <a:pPr>
              <a:lnSpc>
                <a:spcPct val="100000"/>
              </a:lnSpc>
              <a:spcAft>
                <a:spcPts val="1000"/>
              </a:spcAft>
            </a:pPr>
            <a:endParaRPr lang="en-US" sz="1800" dirty="0"/>
          </a:p>
          <a:p>
            <a:pPr>
              <a:lnSpc>
                <a:spcPct val="100000"/>
              </a:lnSpc>
              <a:spcAft>
                <a:spcPts val="1000"/>
              </a:spcAft>
            </a:pPr>
            <a:r>
              <a:rPr lang="en-US" sz="1800" dirty="0"/>
              <a:t>After you've established your baseline </a:t>
            </a:r>
            <a:br>
              <a:rPr lang="en-US" sz="1800" dirty="0"/>
            </a:br>
            <a:r>
              <a:rPr lang="en-US" sz="1800" dirty="0"/>
              <a:t>security state, vulnerability assessment </a:t>
            </a:r>
            <a:br>
              <a:rPr lang="en-US" sz="1800" dirty="0"/>
            </a:br>
            <a:r>
              <a:rPr lang="en-US" sz="1800" dirty="0"/>
              <a:t>only reports on deviations from the baseline. </a:t>
            </a:r>
            <a:br>
              <a:rPr lang="en-US" sz="1800" dirty="0"/>
            </a:br>
            <a:endParaRPr lang="en-US" sz="1800" dirty="0"/>
          </a:p>
        </p:txBody>
      </p:sp>
      <p:pic>
        <p:nvPicPr>
          <p:cNvPr id="19458" name="Picture 2" descr="Approving a finding as a baseline for future scans">
            <a:extLst>
              <a:ext uri="{FF2B5EF4-FFF2-40B4-BE49-F238E27FC236}">
                <a16:creationId xmlns:a16="http://schemas.microsoft.com/office/drawing/2014/main" id="{2F4A9A8B-5125-4FF1-9565-0EEF48DC1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230" y="1911790"/>
            <a:ext cx="5846549" cy="344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0007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Change Log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4074" cy="502447"/>
          </a:xfrm>
        </p:spPr>
        <p:txBody>
          <a:bodyPr/>
          <a:lstStyle/>
          <a:p>
            <a:pPr>
              <a:lnSpc>
                <a:spcPct val="100000"/>
              </a:lnSpc>
              <a:spcAft>
                <a:spcPts val="1000"/>
              </a:spcAft>
            </a:pPr>
            <a:r>
              <a:rPr lang="en-US" sz="1800" dirty="0"/>
              <a:t>SQL Vulnerability assessment rules are periodically updated.  You can reference the change log for the latest changes:</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https://docs.microsoft.com/en-us/azure/azure-sql/database/sql-database-vulnerability-assessment-rules-changelog</a:t>
            </a:r>
          </a:p>
          <a:p>
            <a:pPr>
              <a:lnSpc>
                <a:spcPct val="100000"/>
              </a:lnSpc>
              <a:spcAft>
                <a:spcPts val="1000"/>
              </a:spcAft>
            </a:pPr>
            <a:endParaRPr lang="en-US" sz="1800" dirty="0"/>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873F4E2F-6C6B-4871-B158-113DC7431B87}"/>
              </a:ext>
            </a:extLst>
          </p:cNvPr>
          <p:cNvPicPr>
            <a:picLocks noChangeAspect="1"/>
          </p:cNvPicPr>
          <p:nvPr/>
        </p:nvPicPr>
        <p:blipFill>
          <a:blip r:embed="rId3"/>
          <a:stretch>
            <a:fillRect/>
          </a:stretch>
        </p:blipFill>
        <p:spPr>
          <a:xfrm>
            <a:off x="4309966" y="980605"/>
            <a:ext cx="7003048" cy="4775534"/>
          </a:xfrm>
          <a:prstGeom prst="rect">
            <a:avLst/>
          </a:prstGeom>
        </p:spPr>
      </p:pic>
    </p:spTree>
    <p:extLst>
      <p:ext uri="{BB962C8B-B14F-4D97-AF65-F5344CB8AC3E}">
        <p14:creationId xmlns:p14="http://schemas.microsoft.com/office/powerpoint/2010/main" val="128211452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756927" cy="502447"/>
          </a:xfrm>
        </p:spPr>
        <p:txBody>
          <a:bodyPr/>
          <a:lstStyle/>
          <a:p>
            <a:pPr>
              <a:lnSpc>
                <a:spcPct val="100000"/>
              </a:lnSpc>
              <a:spcAft>
                <a:spcPts val="1000"/>
              </a:spcAft>
            </a:pPr>
            <a:r>
              <a:rPr lang="en-US" sz="1800" b="1" dirty="0"/>
              <a:t>Not Visible: </a:t>
            </a:r>
            <a:r>
              <a:rPr lang="en-US" sz="1800" dirty="0"/>
              <a:t>The storage account might not appear in the storage account picker for several reasons:</a:t>
            </a:r>
          </a:p>
          <a:p>
            <a:pPr>
              <a:lnSpc>
                <a:spcPct val="100000"/>
              </a:lnSpc>
              <a:spcAft>
                <a:spcPts val="1000"/>
              </a:spcAft>
            </a:pPr>
            <a:r>
              <a:rPr lang="en-US" sz="1800" dirty="0"/>
              <a:t>The storage account you're looking for isn't in the selected subscription.</a:t>
            </a:r>
          </a:p>
          <a:p>
            <a:pPr>
              <a:lnSpc>
                <a:spcPct val="100000"/>
              </a:lnSpc>
              <a:spcAft>
                <a:spcPts val="1000"/>
              </a:spcAft>
            </a:pPr>
            <a:r>
              <a:rPr lang="en-US" sz="1800" dirty="0"/>
              <a:t>The storage account you're looking for isn't in the same region as the instance of Azure SQL Server.</a:t>
            </a:r>
          </a:p>
          <a:p>
            <a:pPr>
              <a:lnSpc>
                <a:spcPct val="100000"/>
              </a:lnSpc>
              <a:spcAft>
                <a:spcPts val="1000"/>
              </a:spcAft>
            </a:pPr>
            <a:r>
              <a:rPr lang="en-US" sz="1800" dirty="0"/>
              <a:t>You don't have </a:t>
            </a:r>
            <a:r>
              <a:rPr lang="en-US" sz="1800" dirty="0" err="1"/>
              <a:t>Microsoft.Storage</a:t>
            </a:r>
            <a:r>
              <a:rPr lang="en-US" sz="1800" dirty="0"/>
              <a:t>/</a:t>
            </a:r>
            <a:r>
              <a:rPr lang="en-US" sz="1800" dirty="0" err="1"/>
              <a:t>storageAccounts</a:t>
            </a:r>
            <a:r>
              <a:rPr lang="en-US" sz="1800" dirty="0"/>
              <a:t>/read permissions on the storage account.</a:t>
            </a:r>
          </a:p>
          <a:p>
            <a:pPr>
              <a:lnSpc>
                <a:spcPct val="100000"/>
              </a:lnSpc>
              <a:spcAft>
                <a:spcPts val="1000"/>
              </a:spcAft>
            </a:pPr>
            <a:endParaRPr lang="en-US" sz="1800" b="1" dirty="0"/>
          </a:p>
          <a:p>
            <a:pPr>
              <a:lnSpc>
                <a:spcPct val="100000"/>
              </a:lnSpc>
              <a:spcAft>
                <a:spcPts val="1000"/>
              </a:spcAft>
            </a:pPr>
            <a:r>
              <a:rPr lang="en-US" sz="1800" b="1" dirty="0"/>
              <a:t>Permissions</a:t>
            </a:r>
            <a:r>
              <a:rPr lang="en-US" sz="1800" dirty="0"/>
              <a:t>: The following permissions are required to open links in email notifications about scan results or to view scan results:</a:t>
            </a:r>
          </a:p>
          <a:p>
            <a:pPr>
              <a:lnSpc>
                <a:spcPct val="100000"/>
              </a:lnSpc>
              <a:spcAft>
                <a:spcPts val="1000"/>
              </a:spcAft>
            </a:pPr>
            <a:r>
              <a:rPr lang="en-US" sz="1800" dirty="0"/>
              <a:t>SQL Security Manager, Storage Blob Data Reader</a:t>
            </a:r>
          </a:p>
          <a:p>
            <a:pPr>
              <a:lnSpc>
                <a:spcPct val="100000"/>
              </a:lnSpc>
              <a:spcAft>
                <a:spcPts val="1000"/>
              </a:spcAft>
            </a:pPr>
            <a:endParaRPr lang="en-US" sz="1800" dirty="0"/>
          </a:p>
          <a:p>
            <a:pPr>
              <a:lnSpc>
                <a:spcPct val="100000"/>
              </a:lnSpc>
              <a:spcAft>
                <a:spcPts val="1000"/>
              </a:spcAft>
            </a:pPr>
            <a:r>
              <a:rPr lang="en-US" sz="1800" b="1" dirty="0"/>
              <a:t>Browser requirements</a:t>
            </a:r>
            <a:r>
              <a:rPr lang="en-US" sz="1800" dirty="0"/>
              <a:t>: The Firefox browser doesn't support opening or displaying scan results view. We recommend that you use Chrome or Microsoft Edge to view vulnerability assessment scan results.</a:t>
            </a:r>
          </a:p>
        </p:txBody>
      </p:sp>
    </p:spTree>
    <p:extLst>
      <p:ext uri="{BB962C8B-B14F-4D97-AF65-F5344CB8AC3E}">
        <p14:creationId xmlns:p14="http://schemas.microsoft.com/office/powerpoint/2010/main" val="186075729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marL="285750" indent="-285750">
              <a:lnSpc>
                <a:spcPct val="100000"/>
              </a:lnSpc>
              <a:spcAft>
                <a:spcPts val="1000"/>
              </a:spcAft>
              <a:buFont typeface="Arial" panose="020B0604020202020204" pitchFamily="34" charset="0"/>
              <a:buChar char="•"/>
            </a:pPr>
            <a:r>
              <a:rPr lang="en-US" sz="1800" dirty="0"/>
              <a:t>File and registry key creation or removal</a:t>
            </a:r>
          </a:p>
          <a:p>
            <a:pPr marL="285750" indent="-285750">
              <a:lnSpc>
                <a:spcPct val="100000"/>
              </a:lnSpc>
              <a:spcAft>
                <a:spcPts val="1000"/>
              </a:spcAft>
              <a:buFont typeface="Arial" panose="020B0604020202020204" pitchFamily="34" charset="0"/>
              <a:buChar char="•"/>
            </a:pPr>
            <a:r>
              <a:rPr lang="en-US" sz="1800" dirty="0"/>
              <a:t>File modifications (changes in file size, access control lists, and hash of the content)</a:t>
            </a:r>
          </a:p>
          <a:p>
            <a:pPr marL="285750" indent="-285750">
              <a:lnSpc>
                <a:spcPct val="100000"/>
              </a:lnSpc>
              <a:spcAft>
                <a:spcPts val="1000"/>
              </a:spcAft>
              <a:buFont typeface="Arial" panose="020B0604020202020204" pitchFamily="34" charset="0"/>
              <a:buChar char="•"/>
            </a:pPr>
            <a:r>
              <a:rPr lang="en-US" sz="1800" dirty="0"/>
              <a:t>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FIM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uses the Azure Change Tracking solution to track and identify changes in your environment. When file integrity monitoring is enabled, you have a Change Tracking resource of type Solution.</a:t>
            </a:r>
          </a:p>
          <a:p>
            <a:pPr>
              <a:lnSpc>
                <a:spcPct val="100000"/>
              </a:lnSpc>
              <a:spcAft>
                <a:spcPts val="1000"/>
              </a:spcAft>
            </a:pPr>
            <a:endParaRPr lang="en-US" sz="1800" dirty="0"/>
          </a:p>
          <a:p>
            <a:pPr>
              <a:lnSpc>
                <a:spcPct val="100000"/>
              </a:lnSpc>
              <a:spcAft>
                <a:spcPts val="1000"/>
              </a:spcAft>
            </a:pPr>
            <a:r>
              <a:rPr lang="en-US" sz="1800" dirty="0"/>
              <a:t>FIM uses a MD5 hash comparison method to determine if the current set of bytes of a file are different from the last scan of the file.</a:t>
            </a:r>
          </a:p>
          <a:p>
            <a:pPr>
              <a:lnSpc>
                <a:spcPct val="100000"/>
              </a:lnSpc>
              <a:spcAft>
                <a:spcPts val="1000"/>
              </a:spcAft>
            </a:pPr>
            <a:endParaRPr lang="en-US" sz="1800" dirty="0"/>
          </a:p>
          <a:p>
            <a:pPr>
              <a:lnSpc>
                <a:spcPct val="100000"/>
              </a:lnSpc>
              <a:spcAft>
                <a:spcPts val="1000"/>
              </a:spcAft>
            </a:pPr>
            <a:r>
              <a:rPr lang="en-US" sz="1800" dirty="0"/>
              <a:t>If you remove the Change Tracking resource, you will also disable the file integrity monitoring feature in Security Center.</a:t>
            </a:r>
          </a:p>
          <a:p>
            <a:pPr>
              <a:lnSpc>
                <a:spcPct val="100000"/>
              </a:lnSpc>
              <a:spcAft>
                <a:spcPts val="1000"/>
              </a:spcAft>
            </a:pPr>
            <a:endParaRPr lang="en-US" sz="1800" dirty="0"/>
          </a:p>
          <a:p>
            <a:pPr>
              <a:lnSpc>
                <a:spcPct val="100000"/>
              </a:lnSpc>
              <a:spcAft>
                <a:spcPts val="1000"/>
              </a:spcAft>
            </a:pPr>
            <a:r>
              <a:rPr lang="en-US" sz="1800" b="1" dirty="0"/>
              <a:t>All data is saved to the Log Analytics workspace.  The more you monitor and the more changes that occur, the larger this log data can get.</a:t>
            </a:r>
          </a:p>
          <a:p>
            <a:pPr>
              <a:lnSpc>
                <a:spcPct val="100000"/>
              </a:lnSpc>
              <a:spcAft>
                <a:spcPts val="1000"/>
              </a:spcAft>
            </a:pPr>
            <a:endParaRPr lang="en-US" sz="1400" dirty="0">
              <a:solidFill>
                <a:srgbClr val="171717"/>
              </a:solidFill>
              <a:latin typeface="Segoe UI" panose="020B0502040204020203" pitchFamily="34" charset="0"/>
            </a:endParaRPr>
          </a:p>
          <a:p>
            <a:pPr>
              <a:lnSpc>
                <a:spcPct val="100000"/>
              </a:lnSpc>
              <a:spcAft>
                <a:spcPts val="1000"/>
              </a:spcAft>
            </a:pPr>
            <a:endParaRPr lang="en-US" sz="1800" b="1" dirty="0"/>
          </a:p>
        </p:txBody>
      </p:sp>
    </p:spTree>
    <p:extLst>
      <p:ext uri="{BB962C8B-B14F-4D97-AF65-F5344CB8AC3E}">
        <p14:creationId xmlns:p14="http://schemas.microsoft.com/office/powerpoint/2010/main" val="425388225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FIM?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Operating system, applications, and associated configurations control the behavior and security state of your resources. </a:t>
            </a:r>
          </a:p>
          <a:p>
            <a:pPr>
              <a:lnSpc>
                <a:spcPct val="100000"/>
              </a:lnSpc>
              <a:spcAft>
                <a:spcPts val="1000"/>
              </a:spcAft>
            </a:pPr>
            <a:r>
              <a:rPr lang="en-US" sz="1800" dirty="0"/>
              <a:t>One of the ways an attacker can gain control of a system’s resources is by targeting its files, a path that can often go undetected. Some zero-day attacks have no known signatures to look out for.</a:t>
            </a:r>
          </a:p>
          <a:p>
            <a:pPr>
              <a:lnSpc>
                <a:spcPct val="100000"/>
              </a:lnSpc>
              <a:spcAft>
                <a:spcPts val="1000"/>
              </a:spcAft>
            </a:pPr>
            <a:r>
              <a:rPr lang="en-US" sz="1800" dirty="0"/>
              <a:t>Attackers target the files that control your resources, in order to overtake a resource's operating system and/or execute activities without being detected.</a:t>
            </a:r>
          </a:p>
          <a:p>
            <a:pPr>
              <a:lnSpc>
                <a:spcPct val="100000"/>
              </a:lnSpc>
              <a:spcAft>
                <a:spcPts val="1000"/>
              </a:spcAft>
            </a:pPr>
            <a:endParaRPr lang="en-US" sz="1800" dirty="0"/>
          </a:p>
          <a:p>
            <a:pPr>
              <a:lnSpc>
                <a:spcPct val="100000"/>
              </a:lnSpc>
              <a:spcAft>
                <a:spcPts val="1000"/>
              </a:spcAft>
            </a:pPr>
            <a:r>
              <a:rPr lang="en-US" sz="1800" dirty="0"/>
              <a:t>Many regulatory compliance standards such as </a:t>
            </a:r>
            <a:r>
              <a:rPr lang="en-US" sz="1800" b="1" dirty="0"/>
              <a:t>PCI-DSS &amp; ISO 17799</a:t>
            </a:r>
            <a:r>
              <a:rPr lang="en-US" sz="1800" dirty="0"/>
              <a:t> require implementing FIM controls.</a:t>
            </a:r>
            <a:endParaRPr lang="en-US" sz="1800" b="1" dirty="0"/>
          </a:p>
        </p:txBody>
      </p:sp>
    </p:spTree>
    <p:extLst>
      <p:ext uri="{BB962C8B-B14F-4D97-AF65-F5344CB8AC3E}">
        <p14:creationId xmlns:p14="http://schemas.microsoft.com/office/powerpoint/2010/main" val="16301173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Which files should I monitor?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161992" cy="502447"/>
          </a:xfrm>
        </p:spPr>
        <p:txBody>
          <a:bodyPr/>
          <a:lstStyle/>
          <a:p>
            <a:pPr>
              <a:lnSpc>
                <a:spcPct val="100000"/>
              </a:lnSpc>
              <a:spcAft>
                <a:spcPts val="1000"/>
              </a:spcAft>
            </a:pPr>
            <a:r>
              <a:rPr lang="en-US" sz="1800" dirty="0"/>
              <a:t>When choosing which files to monitor, consider the files that are critical for your system and applications. </a:t>
            </a:r>
          </a:p>
          <a:p>
            <a:pPr>
              <a:lnSpc>
                <a:spcPct val="100000"/>
              </a:lnSpc>
              <a:spcAft>
                <a:spcPts val="1000"/>
              </a:spcAft>
            </a:pPr>
            <a:r>
              <a:rPr lang="en-US" sz="1800" dirty="0"/>
              <a:t>Monitor files that you don’t expect to change without planning. </a:t>
            </a:r>
          </a:p>
          <a:p>
            <a:pPr>
              <a:lnSpc>
                <a:spcPct val="100000"/>
              </a:lnSpc>
              <a:spcAft>
                <a:spcPts val="1000"/>
              </a:spcAft>
            </a:pPr>
            <a:r>
              <a:rPr lang="en-US" sz="1800" dirty="0"/>
              <a:t>If you choose files that are frequently changed by applications or operating system (such as log files and text files) it'll create a lot of noise, making it difficult to identify an attack.</a:t>
            </a:r>
          </a:p>
        </p:txBody>
      </p:sp>
      <p:pic>
        <p:nvPicPr>
          <p:cNvPr id="1026" name="Picture 2" descr="FIM workspace details page.">
            <a:extLst>
              <a:ext uri="{FF2B5EF4-FFF2-40B4-BE49-F238E27FC236}">
                <a16:creationId xmlns:a16="http://schemas.microsoft.com/office/drawing/2014/main" id="{B17532B0-22A9-4223-BA0E-179B3B17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681" y="938462"/>
            <a:ext cx="5866707" cy="510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6792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Dashboard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he FIM dashboard for a workspace displays the following details:</a:t>
            </a:r>
          </a:p>
          <a:p>
            <a:pPr>
              <a:lnSpc>
                <a:spcPct val="100000"/>
              </a:lnSpc>
              <a:spcAft>
                <a:spcPts val="1000"/>
              </a:spcAft>
            </a:pPr>
            <a:endParaRPr lang="en-US" sz="1800" dirty="0"/>
          </a:p>
          <a:p>
            <a:pPr>
              <a:lnSpc>
                <a:spcPct val="100000"/>
              </a:lnSpc>
              <a:spcAft>
                <a:spcPts val="1000"/>
              </a:spcAft>
            </a:pPr>
            <a:r>
              <a:rPr lang="en-US" sz="1800" dirty="0"/>
              <a:t>Total number of machines connected to the workspace</a:t>
            </a:r>
          </a:p>
          <a:p>
            <a:pPr>
              <a:lnSpc>
                <a:spcPct val="100000"/>
              </a:lnSpc>
              <a:spcAft>
                <a:spcPts val="1000"/>
              </a:spcAft>
            </a:pPr>
            <a:r>
              <a:rPr lang="en-US" sz="1800" dirty="0"/>
              <a:t>Total number of changes that occurred during the selected time period</a:t>
            </a:r>
          </a:p>
          <a:p>
            <a:pPr>
              <a:lnSpc>
                <a:spcPct val="100000"/>
              </a:lnSpc>
              <a:spcAft>
                <a:spcPts val="1000"/>
              </a:spcAft>
            </a:pPr>
            <a:r>
              <a:rPr lang="en-US" sz="1800" dirty="0"/>
              <a:t>A breakdown of change type (files, registry)</a:t>
            </a:r>
          </a:p>
          <a:p>
            <a:pPr>
              <a:lnSpc>
                <a:spcPct val="100000"/>
              </a:lnSpc>
              <a:spcAft>
                <a:spcPts val="1000"/>
              </a:spcAft>
            </a:pPr>
            <a:r>
              <a:rPr lang="en-US" sz="1800" dirty="0"/>
              <a:t>A breakdown of change category (modified, added, removed)</a:t>
            </a:r>
          </a:p>
        </p:txBody>
      </p:sp>
      <p:pic>
        <p:nvPicPr>
          <p:cNvPr id="4" name="Picture 3">
            <a:extLst>
              <a:ext uri="{FF2B5EF4-FFF2-40B4-BE49-F238E27FC236}">
                <a16:creationId xmlns:a16="http://schemas.microsoft.com/office/drawing/2014/main" id="{2085A18D-4FA9-4B5B-9570-99FE40882753}"/>
              </a:ext>
            </a:extLst>
          </p:cNvPr>
          <p:cNvPicPr>
            <a:picLocks noChangeAspect="1"/>
          </p:cNvPicPr>
          <p:nvPr/>
        </p:nvPicPr>
        <p:blipFill>
          <a:blip r:embed="rId3"/>
          <a:stretch>
            <a:fillRect/>
          </a:stretch>
        </p:blipFill>
        <p:spPr>
          <a:xfrm>
            <a:off x="1091865" y="3810357"/>
            <a:ext cx="9423735" cy="2566129"/>
          </a:xfrm>
          <a:prstGeom prst="rect">
            <a:avLst/>
          </a:prstGeom>
        </p:spPr>
      </p:pic>
    </p:spTree>
    <p:extLst>
      <p:ext uri="{BB962C8B-B14F-4D97-AF65-F5344CB8AC3E}">
        <p14:creationId xmlns:p14="http://schemas.microsoft.com/office/powerpoint/2010/main" val="36703099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Configuration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add new entities to monitor</a:t>
            </a:r>
            <a:br>
              <a:rPr lang="en-US" sz="1800" dirty="0"/>
            </a:br>
            <a:r>
              <a:rPr lang="en-US" sz="1800" dirty="0"/>
              <a:t>via the Workspace Configuration</a:t>
            </a:r>
          </a:p>
          <a:p>
            <a:pPr>
              <a:lnSpc>
                <a:spcPct val="100000"/>
              </a:lnSpc>
              <a:spcAft>
                <a:spcPts val="1000"/>
              </a:spcAft>
            </a:pPr>
            <a:endParaRPr lang="en-US" sz="1800" dirty="0"/>
          </a:p>
          <a:p>
            <a:pPr>
              <a:lnSpc>
                <a:spcPct val="100000"/>
              </a:lnSpc>
              <a:spcAft>
                <a:spcPts val="1000"/>
              </a:spcAft>
            </a:pPr>
            <a:r>
              <a:rPr lang="en-US" sz="1800" dirty="0"/>
              <a:t>Commonly monitoring items are </a:t>
            </a:r>
            <a:br>
              <a:rPr lang="en-US" sz="1800" dirty="0"/>
            </a:br>
            <a:r>
              <a:rPr lang="en-US" sz="1800" dirty="0"/>
              <a:t>displayed as recommended.</a:t>
            </a:r>
          </a:p>
        </p:txBody>
      </p:sp>
      <p:pic>
        <p:nvPicPr>
          <p:cNvPr id="2050" name="Picture 2" descr="Workspace configuration for file integrity monitoring in Azure Security Center.">
            <a:extLst>
              <a:ext uri="{FF2B5EF4-FFF2-40B4-BE49-F238E27FC236}">
                <a16:creationId xmlns:a16="http://schemas.microsoft.com/office/drawing/2014/main" id="{A92B3640-A18A-4162-8BF1-787CFA16D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6" y="980605"/>
            <a:ext cx="6555000" cy="484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88498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Folder and path monitoring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Use wildcards to simplify tracking across directories. The following rules apply when you configure folder monitoring using wildcards:</a:t>
            </a:r>
          </a:p>
          <a:p>
            <a:pPr>
              <a:lnSpc>
                <a:spcPct val="100000"/>
              </a:lnSpc>
              <a:spcAft>
                <a:spcPts val="1000"/>
              </a:spcAft>
            </a:pPr>
            <a:endParaRPr lang="en-US" sz="1800" dirty="0"/>
          </a:p>
          <a:p>
            <a:pPr>
              <a:lnSpc>
                <a:spcPct val="100000"/>
              </a:lnSpc>
              <a:spcAft>
                <a:spcPts val="1000"/>
              </a:spcAft>
            </a:pPr>
            <a:r>
              <a:rPr lang="en-US" sz="1800" dirty="0"/>
              <a:t>Wildcards are required for tracking multiple files.</a:t>
            </a:r>
          </a:p>
          <a:p>
            <a:pPr>
              <a:lnSpc>
                <a:spcPct val="100000"/>
              </a:lnSpc>
              <a:spcAft>
                <a:spcPts val="1000"/>
              </a:spcAft>
            </a:pPr>
            <a:r>
              <a:rPr lang="en-US" sz="1800" dirty="0"/>
              <a:t>Wildcards can only be used in the last segment of a path, such as C:\folder\file or /</a:t>
            </a:r>
            <a:r>
              <a:rPr lang="en-US" sz="1800" dirty="0" err="1"/>
              <a:t>etc</a:t>
            </a:r>
            <a:r>
              <a:rPr lang="en-US" sz="1800" dirty="0"/>
              <a:t>/*.conf</a:t>
            </a:r>
          </a:p>
          <a:p>
            <a:pPr>
              <a:lnSpc>
                <a:spcPct val="100000"/>
              </a:lnSpc>
              <a:spcAft>
                <a:spcPts val="1000"/>
              </a:spcAft>
            </a:pPr>
            <a:r>
              <a:rPr lang="en-US" sz="1800" dirty="0"/>
              <a:t>If an environment variable includes a path that is not valid, validation will succeed but the path will fail when inventory runs.</a:t>
            </a:r>
          </a:p>
          <a:p>
            <a:pPr>
              <a:lnSpc>
                <a:spcPct val="100000"/>
              </a:lnSpc>
              <a:spcAft>
                <a:spcPts val="1000"/>
              </a:spcAft>
            </a:pPr>
            <a:r>
              <a:rPr lang="en-US" sz="1800" dirty="0"/>
              <a:t>When setting the path, avoid general paths such as c:*.* which will result in too many folders being traversed.</a:t>
            </a:r>
          </a:p>
        </p:txBody>
      </p:sp>
    </p:spTree>
    <p:extLst>
      <p:ext uri="{BB962C8B-B14F-4D97-AF65-F5344CB8AC3E}">
        <p14:creationId xmlns:p14="http://schemas.microsoft.com/office/powerpoint/2010/main" val="38267471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Content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view the changes of your monitored resources using the Automation Account.  You can also see the changes for a file via the “View File Content Changes” window.</a:t>
            </a:r>
          </a:p>
          <a:p>
            <a:pPr>
              <a:lnSpc>
                <a:spcPct val="100000"/>
              </a:lnSpc>
              <a:spcAft>
                <a:spcPts val="1000"/>
              </a:spcAft>
            </a:pPr>
            <a:endParaRPr lang="en-US" sz="1800" dirty="0"/>
          </a:p>
          <a:p>
            <a:pPr>
              <a:lnSpc>
                <a:spcPct val="100000"/>
              </a:lnSpc>
              <a:spcAft>
                <a:spcPts val="1000"/>
              </a:spcAft>
            </a:pPr>
            <a:r>
              <a:rPr lang="en-US" sz="1800" dirty="0"/>
              <a:t>Similar to GitHub, you can see removed and added items in Red and Green.</a:t>
            </a:r>
          </a:p>
          <a:p>
            <a:pPr>
              <a:lnSpc>
                <a:spcPct val="100000"/>
              </a:lnSpc>
              <a:spcAft>
                <a:spcPts val="1000"/>
              </a:spcAft>
            </a:pPr>
            <a:endParaRPr lang="en-US" sz="1800" dirty="0"/>
          </a:p>
          <a:p>
            <a:pPr>
              <a:lnSpc>
                <a:spcPct val="100000"/>
              </a:lnSpc>
              <a:spcAft>
                <a:spcPts val="1000"/>
              </a:spcAft>
            </a:pPr>
            <a:r>
              <a:rPr lang="en-US" sz="1800" dirty="0"/>
              <a:t>Windows and Linux files can also be saved to Azure Storage when they change.</a:t>
            </a:r>
          </a:p>
          <a:p>
            <a:pPr>
              <a:lnSpc>
                <a:spcPct val="100000"/>
              </a:lnSpc>
              <a:spcAft>
                <a:spcPts val="1000"/>
              </a:spcAft>
            </a:pPr>
            <a:endParaRPr lang="en-US" sz="1800" dirty="0"/>
          </a:p>
          <a:p>
            <a:pPr>
              <a:lnSpc>
                <a:spcPct val="100000"/>
              </a:lnSpc>
              <a:spcAft>
                <a:spcPts val="1000"/>
              </a:spcAft>
            </a:pPr>
            <a:r>
              <a:rPr lang="en-US" sz="1800" dirty="0"/>
              <a:t>File Change data will be stored in the </a:t>
            </a:r>
            <a:r>
              <a:rPr lang="en-US" sz="1800" b="1" dirty="0" err="1"/>
              <a:t>changetrackingblob</a:t>
            </a:r>
            <a:r>
              <a:rPr lang="en-US" sz="1800" dirty="0"/>
              <a:t> container.</a:t>
            </a:r>
          </a:p>
          <a:p>
            <a:pPr>
              <a:lnSpc>
                <a:spcPct val="100000"/>
              </a:lnSpc>
              <a:spcAft>
                <a:spcPts val="1000"/>
              </a:spcAft>
            </a:pPr>
            <a:endParaRPr lang="en-US" sz="1800" dirty="0"/>
          </a:p>
          <a:p>
            <a:pPr>
              <a:lnSpc>
                <a:spcPct val="100000"/>
              </a:lnSpc>
              <a:spcAft>
                <a:spcPts val="1000"/>
              </a:spcAft>
            </a:pPr>
            <a:r>
              <a:rPr lang="en-US" sz="1800" dirty="0"/>
              <a:t>Each monitored server will get a folder.</a:t>
            </a:r>
          </a:p>
        </p:txBody>
      </p:sp>
    </p:spTree>
    <p:extLst>
      <p:ext uri="{BB962C8B-B14F-4D97-AF65-F5344CB8AC3E}">
        <p14:creationId xmlns:p14="http://schemas.microsoft.com/office/powerpoint/2010/main" val="142687341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Where are FIM logs stored?</a:t>
            </a:r>
          </a:p>
        </p:txBody>
      </p:sp>
      <p:grpSp>
        <p:nvGrpSpPr>
          <p:cNvPr id="46" name="Group 45">
            <a:extLst>
              <a:ext uri="{FF2B5EF4-FFF2-40B4-BE49-F238E27FC236}">
                <a16:creationId xmlns:a16="http://schemas.microsoft.com/office/drawing/2014/main" id="{DD717065-3BFA-402E-95AC-68DDA2860329}"/>
              </a:ext>
            </a:extLst>
          </p:cNvPr>
          <p:cNvGrpSpPr/>
          <p:nvPr/>
        </p:nvGrpSpPr>
        <p:grpSpPr>
          <a:xfrm>
            <a:off x="4950793" y="746071"/>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585764" y="5133261"/>
            <a:ext cx="164378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Azure Automation</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4216581" y="5152156"/>
            <a:ext cx="1319515"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5620017" y="5123022"/>
            <a:ext cx="1452599"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Resource Graph</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293520" y="5152155"/>
            <a:ext cx="185908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Log Analytics</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518248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6" y="34604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F786616C-2909-4910-9769-A227102954BE}"/>
              </a:ext>
            </a:extLst>
          </p:cNvPr>
          <p:cNvGraphicFramePr>
            <a:graphicFrameLocks noGrp="1"/>
          </p:cNvGraphicFramePr>
          <p:nvPr>
            <p:extLst>
              <p:ext uri="{D42A27DB-BD31-4B8C-83A1-F6EECF244321}">
                <p14:modId xmlns:p14="http://schemas.microsoft.com/office/powerpoint/2010/main" val="1591843574"/>
              </p:ext>
            </p:extLst>
          </p:nvPr>
        </p:nvGraphicFramePr>
        <p:xfrm>
          <a:off x="4313708" y="908283"/>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0273285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34870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Onboarding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 and perform Microsoft Defender for Cloud onboarding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28404191"/>
              </p:ext>
            </p:extLst>
          </p:nvPr>
        </p:nvGraphicFramePr>
        <p:xfrm>
          <a:off x="0" y="6278670"/>
          <a:ext cx="12192000" cy="70104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Cloud for </a:t>
                      </a:r>
                      <a:r>
                        <a:rPr lang="en-US" sz="800" b="0" dirty="0" err="1">
                          <a:solidFill>
                            <a:schemeClr val="tx1">
                              <a:lumMod val="50000"/>
                              <a:lumOff val="50000"/>
                            </a:schemeClr>
                          </a:solidFill>
                        </a:rPr>
                        <a:t>EndPoint</a:t>
                      </a:r>
                      <a:r>
                        <a:rPr lang="en-US" sz="800" b="0" dirty="0">
                          <a:solidFill>
                            <a:schemeClr val="tx1">
                              <a:lumMod val="50000"/>
                              <a:lumOff val="50000"/>
                            </a:schemeClr>
                          </a:solidFill>
                        </a:rPr>
                        <a:t> + Antivirus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Microsoft Defender for Cloud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Microsoft Defender for Cloud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407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14433</TotalTime>
  <Words>9830</Words>
  <Application>Microsoft Office PowerPoint</Application>
  <PresentationFormat>Widescreen</PresentationFormat>
  <Paragraphs>1223</Paragraphs>
  <Slides>145</Slides>
  <Notes>112</Notes>
  <HiddenSlides>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145</vt:i4>
      </vt:variant>
    </vt:vector>
  </HeadingPairs>
  <TitlesOfParts>
    <vt:vector size="164" baseType="lpstr">
      <vt:lpstr>Arial</vt:lpstr>
      <vt:lpstr>Arial Nova</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1_Office Theme</vt:lpstr>
      <vt:lpstr>Welcome to  Microsoft Defender for Cloud  Day 1</vt:lpstr>
      <vt:lpstr>PowerPoint Presentation</vt:lpstr>
      <vt:lpstr>Pre-requisites</vt:lpstr>
      <vt:lpstr>Microsoft Defender for Cloud (Security Center)</vt:lpstr>
      <vt:lpstr>Microsoft Defender for Cloud (Security Center)</vt:lpstr>
      <vt:lpstr>Secure Score</vt:lpstr>
      <vt:lpstr>Regulatory Compliance</vt:lpstr>
      <vt:lpstr>Firewall Manager</vt:lpstr>
      <vt:lpstr>PowerPoint Presentation</vt:lpstr>
      <vt:lpstr>Community Repository</vt:lpstr>
      <vt:lpstr>Value Proposition</vt:lpstr>
      <vt:lpstr>Microsoft Defender for Cloud</vt:lpstr>
      <vt:lpstr>Microsoft Defender for Cloud</vt:lpstr>
      <vt:lpstr>Hybrid cloud approach</vt:lpstr>
      <vt:lpstr>Microsoft Defender for Cloud – Turn it On</vt:lpstr>
      <vt:lpstr>Microsoft Defender for Cloud Solutions</vt:lpstr>
      <vt:lpstr>Microsoft Defender for Cloud Costs</vt:lpstr>
      <vt:lpstr>What’s New, What’s Coming</vt:lpstr>
      <vt:lpstr>Microsoft Defender for Cloud Demo</vt:lpstr>
      <vt:lpstr>PowerPoint Presentation</vt:lpstr>
      <vt:lpstr>PowerPoint Presentation</vt:lpstr>
      <vt:lpstr>Azure Arc</vt:lpstr>
      <vt:lpstr>Azure Arc</vt:lpstr>
      <vt:lpstr>PowerPoint Presentation</vt:lpstr>
      <vt:lpstr>Supported Services</vt:lpstr>
      <vt:lpstr>Azure Arc Architecture</vt:lpstr>
      <vt:lpstr>PowerPoint Presentation</vt:lpstr>
      <vt:lpstr>Azure Arc + Azure Security Center</vt:lpstr>
      <vt:lpstr>Azure Lighthouse</vt:lpstr>
      <vt:lpstr>Azure Lighthouse</vt:lpstr>
      <vt:lpstr>Azure Lighthouse Architecture</vt:lpstr>
      <vt:lpstr>Azure Purview</vt:lpstr>
      <vt:lpstr>Azure Purview</vt:lpstr>
      <vt:lpstr>Azure Purview \ Profisee</vt:lpstr>
      <vt:lpstr>Azure Policy</vt:lpstr>
      <vt:lpstr>Azure Policy</vt:lpstr>
      <vt:lpstr>Policy Definitions</vt:lpstr>
      <vt:lpstr>Initiative Definitions</vt:lpstr>
      <vt:lpstr>Microsoft Defender for Cloud + Azure Policy</vt:lpstr>
      <vt:lpstr>Azure Blueprints</vt:lpstr>
      <vt:lpstr>Recommendations</vt:lpstr>
      <vt:lpstr>Recommendations</vt:lpstr>
      <vt:lpstr>Disabling Recommendations</vt:lpstr>
      <vt:lpstr>Microsoft 365 Defender</vt:lpstr>
      <vt:lpstr>Microsoft 365 Defender</vt:lpstr>
      <vt:lpstr>Portal Integration</vt:lpstr>
      <vt:lpstr>Top Scoring</vt:lpstr>
      <vt:lpstr>Forrester</vt:lpstr>
      <vt:lpstr>Gartner</vt:lpstr>
      <vt:lpstr>Microsoft Defender + Microsoft Defender for Cloud + Azure Sentinel</vt:lpstr>
      <vt:lpstr>How They Work Together</vt:lpstr>
      <vt:lpstr>All roads lead to Log Analytics and Azure Sentinel. </vt:lpstr>
      <vt:lpstr>Azure Identity</vt:lpstr>
      <vt:lpstr>PowerPoint Presentation</vt:lpstr>
      <vt:lpstr>PowerPoint Presentation</vt:lpstr>
      <vt:lpstr>PowerPoint Presentation</vt:lpstr>
      <vt:lpstr>What do we know about a user? Effective for obvious attack patterns | Faster to implement</vt:lpstr>
      <vt:lpstr>Identity Protection is more relevant than ever Let system intelligence find compromise</vt:lpstr>
      <vt:lpstr>Microsoft Defender for Cloud + Identity</vt:lpstr>
      <vt:lpstr>But let’s talk about…</vt:lpstr>
      <vt:lpstr>Microsoft Defender for Cloud Solutions</vt:lpstr>
      <vt:lpstr>Microsoft Defender for Cloud Solutions</vt:lpstr>
      <vt:lpstr>VM Vulnerability Assessments</vt:lpstr>
      <vt:lpstr>Microsoft Defender for Cloud – VM Vulnerability Assessment</vt:lpstr>
      <vt:lpstr>Qualys Scanner</vt:lpstr>
      <vt:lpstr>Third-party vulnerability scanners</vt:lpstr>
      <vt:lpstr>Deployment</vt:lpstr>
      <vt:lpstr>Scanning</vt:lpstr>
      <vt:lpstr>Findings</vt:lpstr>
      <vt:lpstr>Troubleshooting</vt:lpstr>
      <vt:lpstr>Advanced Scenarios</vt:lpstr>
      <vt:lpstr>Microsoft Defender vs Qualsys</vt:lpstr>
      <vt:lpstr>SQL Vulnerability Assessments</vt:lpstr>
      <vt:lpstr>Microsoft Defender for Cloud – SQL Vulnerability </vt:lpstr>
      <vt:lpstr>Supported Database Types</vt:lpstr>
      <vt:lpstr>Scanning</vt:lpstr>
      <vt:lpstr>Data Residency</vt:lpstr>
      <vt:lpstr>Results</vt:lpstr>
      <vt:lpstr>Storage Account Access</vt:lpstr>
      <vt:lpstr>Azure Monitor Workbooks</vt:lpstr>
      <vt:lpstr>Assessment Rules</vt:lpstr>
      <vt:lpstr>Disabling Rules</vt:lpstr>
      <vt:lpstr>Baselines</vt:lpstr>
      <vt:lpstr>Change Log</vt:lpstr>
      <vt:lpstr>Troubleshooting</vt:lpstr>
      <vt:lpstr>File Integrity</vt:lpstr>
      <vt:lpstr>File Integrity</vt:lpstr>
      <vt:lpstr>How does FIM work?</vt:lpstr>
      <vt:lpstr>Why FIM?</vt:lpstr>
      <vt:lpstr>Which files should I monitor?</vt:lpstr>
      <vt:lpstr>FIM Dashboard</vt:lpstr>
      <vt:lpstr>FIM Configuration</vt:lpstr>
      <vt:lpstr>Folder and path monitoring</vt:lpstr>
      <vt:lpstr>File Content</vt:lpstr>
      <vt:lpstr>Pop Quiz</vt:lpstr>
      <vt:lpstr>PowerPoint Presentation</vt:lpstr>
      <vt:lpstr>PowerPoint Presentation</vt:lpstr>
      <vt:lpstr>DEMO: How to whiteboard designs</vt:lpstr>
      <vt:lpstr>Breakout Activity:  Microsoft Defender for Cloud Onboarding</vt:lpstr>
      <vt:lpstr>Session and Lab Environment</vt:lpstr>
      <vt:lpstr>PowerPoint Presentation</vt:lpstr>
      <vt:lpstr>PowerPoint Presentation</vt:lpstr>
      <vt:lpstr>PowerPoint Presentation</vt:lpstr>
      <vt:lpstr>PowerPoint Presentation</vt:lpstr>
      <vt:lpstr>DEMO: How to access your lab environment</vt:lpstr>
      <vt:lpstr>Lab: individual lab exercise</vt:lpstr>
      <vt:lpstr>Build Hands-on Lab:  Lab 1: Configure Microsoft Defender for Cloud Settings</vt:lpstr>
      <vt:lpstr>PowerPoint Presentation</vt:lpstr>
      <vt:lpstr>PowerPoint Presentation</vt:lpstr>
      <vt:lpstr>Adaptive Application Control</vt:lpstr>
      <vt:lpstr>Application allow lists</vt:lpstr>
      <vt:lpstr>Adaptive Application Control</vt:lpstr>
      <vt:lpstr>How does it work?</vt:lpstr>
      <vt:lpstr>No Enforcement</vt:lpstr>
      <vt:lpstr>No recommendation state</vt:lpstr>
      <vt:lpstr>Miscellaneous</vt:lpstr>
      <vt:lpstr>Rules</vt:lpstr>
      <vt:lpstr>Recommendation – “Allowlist rules in your adaptive application control policy should be updated”</vt:lpstr>
      <vt:lpstr>Question…</vt:lpstr>
      <vt:lpstr>Just In Time VM Access</vt:lpstr>
      <vt:lpstr>JIT VM Access</vt:lpstr>
      <vt:lpstr>Why JIT VM Access?</vt:lpstr>
      <vt:lpstr>Supported Ports</vt:lpstr>
      <vt:lpstr>Network Security Groups</vt:lpstr>
      <vt:lpstr>Requesting Access</vt:lpstr>
      <vt:lpstr>Question…</vt:lpstr>
      <vt:lpstr>Azure Bastion</vt:lpstr>
      <vt:lpstr>Azure Bastion</vt:lpstr>
      <vt:lpstr>How does it work?</vt:lpstr>
      <vt:lpstr>Adaptive Network Hardening</vt:lpstr>
      <vt:lpstr>Adaptive Network Hardening</vt:lpstr>
      <vt:lpstr>How does it work?</vt:lpstr>
      <vt:lpstr>Microsoft Defender for Cloud – Case Studies</vt:lpstr>
      <vt:lpstr>Case Studies - NCR</vt:lpstr>
      <vt:lpstr>Case Studies - Centro Paula Souza</vt:lpstr>
      <vt:lpstr>Breakout Activity:  Microsoft Defender for Cloud Onboarding Discussion</vt:lpstr>
      <vt:lpstr>PowerPoint Presentation</vt:lpstr>
      <vt:lpstr>Build Hands-on Lab:  Lab 2: Microsoft Defender for Cloud Solutions – Part II</vt:lpstr>
      <vt:lpstr>Build Hands-on Lab:  Lab 3: Microsoft Defender for Cloud Solutions – Part III</vt:lpstr>
      <vt:lpstr>Build Hands-on Lab:  Lab 4: Security Portals</vt:lpstr>
      <vt:lpstr>Full Group Activity:  Microsoft Defender for Cloud</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1119</cp:revision>
  <dcterms:created xsi:type="dcterms:W3CDTF">2020-05-01T23:34:12Z</dcterms:created>
  <dcterms:modified xsi:type="dcterms:W3CDTF">2021-11-10T01:06:31Z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